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7315200" cy="9601200"/>
  <p:embeddedFontLst>
    <p:embeddedFont>
      <p:font typeface="Century Gothic"/>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CenturyGothic-bold.fntdata"/><Relationship Id="rId10" Type="http://schemas.openxmlformats.org/officeDocument/2006/relationships/slide" Target="slides/slide6.xml"/><Relationship Id="rId32" Type="http://schemas.openxmlformats.org/officeDocument/2006/relationships/font" Target="fonts/CenturyGothic-regular.fntdata"/><Relationship Id="rId13" Type="http://schemas.openxmlformats.org/officeDocument/2006/relationships/slide" Target="slides/slide9.xml"/><Relationship Id="rId35" Type="http://schemas.openxmlformats.org/officeDocument/2006/relationships/font" Target="fonts/CenturyGothic-boldItalic.fntdata"/><Relationship Id="rId12" Type="http://schemas.openxmlformats.org/officeDocument/2006/relationships/slide" Target="slides/slide8.xml"/><Relationship Id="rId34" Type="http://schemas.openxmlformats.org/officeDocument/2006/relationships/font" Target="fonts/CenturyGothic-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69920" cy="481727"/>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143587" y="0"/>
            <a:ext cx="3169920" cy="481727"/>
          </a:xfrm>
          <a:prstGeom prst="rect">
            <a:avLst/>
          </a:prstGeom>
          <a:noFill/>
          <a:ln>
            <a:noFill/>
          </a:ln>
        </p:spPr>
        <p:txBody>
          <a:bodyPr anchorCtr="0" anchor="t" bIns="48325" lIns="96650" spcFirstLastPara="1" rIns="96650" wrap="square" tIns="48325">
            <a:noAutofit/>
          </a:bodyPr>
          <a:lstStyle>
            <a:lvl1pPr lv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77875" y="1200150"/>
            <a:ext cx="5759450" cy="32400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520" y="4620577"/>
            <a:ext cx="5852160" cy="3780473"/>
          </a:xfrm>
          <a:prstGeom prst="rect">
            <a:avLst/>
          </a:prstGeom>
          <a:noFill/>
          <a:ln>
            <a:noFill/>
          </a:ln>
        </p:spPr>
        <p:txBody>
          <a:bodyPr anchorCtr="0" anchor="t" bIns="48325" lIns="96650" spcFirstLastPara="1" rIns="96650" wrap="square" tIns="483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19474"/>
            <a:ext cx="3169920" cy="481726"/>
          </a:xfrm>
          <a:prstGeom prst="rect">
            <a:avLst/>
          </a:prstGeom>
          <a:noFill/>
          <a:ln>
            <a:noFill/>
          </a:ln>
        </p:spPr>
        <p:txBody>
          <a:bodyPr anchorCtr="0" anchor="b" bIns="48325" lIns="96650" spcFirstLastPara="1" rIns="96650" wrap="square" tIns="48325">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143587" y="9119474"/>
            <a:ext cx="3169920" cy="481726"/>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b="0" i="0" lang="fr-CA"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ocs.opengeospatial.org/per/18-038r2.html#_recommendations_for_future_work" TargetMode="External"/><Relationship Id="rId3" Type="http://schemas.openxmlformats.org/officeDocument/2006/relationships/hyperlink" Target="http://docs.opengeospatial.org/per/18-038r2.html#_semantic_interoperability"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ocs.opengeospatial.org/per/18-038r2.html#_main_finding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ocs.opengeospatial.org/per/18-038r2.html#poc" TargetMode="External"/><Relationship Id="rId3" Type="http://schemas.openxmlformats.org/officeDocument/2006/relationships/hyperlink" Target="http://docs.opengeospatial.org/per/18-038r2.html#ExampleClause" TargetMode="External"/><Relationship Id="rId4" Type="http://schemas.openxmlformats.org/officeDocument/2006/relationships/hyperlink" Target="http://docs.opengeospatial.org/per/18-038r2.html#_semantic_interoperability"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ocs.opengeospatial.org/per/18-038r2.html#_d166_semantic_enablement_of_ml" TargetMode="External"/><Relationship Id="rId3" Type="http://schemas.openxmlformats.org/officeDocument/2006/relationships/hyperlink" Target="http://docs.opengeospatial.org/per/18-038r2.html#_semantic_interoperability"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p1:notes"/>
          <p:cNvSpPr txBox="1"/>
          <p:nvPr>
            <p:ph idx="1" type="body"/>
          </p:nvPr>
        </p:nvSpPr>
        <p:spPr>
          <a:xfrm>
            <a:off x="731520" y="4620577"/>
            <a:ext cx="5852160" cy="3780473"/>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63" name="Google Shape;63;p1:notes"/>
          <p:cNvSpPr/>
          <p:nvPr>
            <p:ph idx="2" type="sldImg"/>
          </p:nvPr>
        </p:nvSpPr>
        <p:spPr>
          <a:xfrm>
            <a:off x="777875" y="1200150"/>
            <a:ext cx="5759450" cy="32400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d56d21650_1_30: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d56d21650_1_30: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rPr lang="fr-CA" sz="1100" u="sng">
                <a:solidFill>
                  <a:schemeClr val="hlink"/>
                </a:solidFill>
                <a:latin typeface="Arial"/>
                <a:ea typeface="Arial"/>
                <a:cs typeface="Arial"/>
                <a:sym typeface="Arial"/>
                <a:hlinkClick r:id="rId2"/>
              </a:rPr>
              <a:t>http://docs.opengeospatial.org/per/18-038r2.html#_recommendations_for_future_work</a:t>
            </a:r>
            <a:endParaRPr/>
          </a:p>
          <a:p>
            <a:pPr indent="0" lvl="0" marL="0" rtl="0" algn="l">
              <a:spcBef>
                <a:spcPts val="0"/>
              </a:spcBef>
              <a:spcAft>
                <a:spcPts val="0"/>
              </a:spcAft>
              <a:buNone/>
            </a:pPr>
            <a:r>
              <a:rPr lang="fr-CA" sz="1100" u="sng">
                <a:solidFill>
                  <a:schemeClr val="hlink"/>
                </a:solidFill>
                <a:latin typeface="Arial"/>
                <a:ea typeface="Arial"/>
                <a:cs typeface="Arial"/>
                <a:sym typeface="Arial"/>
                <a:hlinkClick r:id="rId3"/>
              </a:rPr>
              <a:t>http://docs.opengeospatial.org/per/18-038r2.html#_semantic_interoperability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9" name="Google Shape;149;g5d56d21650_1_30: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cc6f1f4ec_0_16: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cc6f1f4ec_0_16: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rPr lang="fr-CA"/>
              <a:t>This project just started</a:t>
            </a:r>
            <a:endParaRPr/>
          </a:p>
          <a:p>
            <a:pPr indent="0" lvl="0" marL="0" rtl="0" algn="l">
              <a:spcBef>
                <a:spcPts val="0"/>
              </a:spcBef>
              <a:spcAft>
                <a:spcPts val="0"/>
              </a:spcAft>
              <a:buNone/>
            </a:pPr>
            <a:r>
              <a:rPr lang="fr-CA"/>
              <a:t>https://drive.google.com/file/d/1UnvIlToYqazK7AiRZBIxYe5y5VxWarqm/view?usp=sharing</a:t>
            </a:r>
            <a:endParaRPr/>
          </a:p>
        </p:txBody>
      </p:sp>
      <p:sp>
        <p:nvSpPr>
          <p:cNvPr id="156" name="Google Shape;156;g5cc6f1f4ec_0_16: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cc6f1f4ec_0_22: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cc6f1f4ec_0_22: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rPr lang="fr-CA"/>
              <a:t>Ingestion should be done with the main use in mind : projection, partition...</a:t>
            </a:r>
            <a:endParaRPr/>
          </a:p>
        </p:txBody>
      </p:sp>
      <p:sp>
        <p:nvSpPr>
          <p:cNvPr id="165" name="Google Shape;165;g5cc6f1f4ec_0_22: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d4decd71e_0_5: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d4decd71e_0_5: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173" name="Google Shape;173;g5d4decd71e_0_5: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d56d21650_1_65: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d56d21650_1_65: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182" name="Google Shape;182;g5d56d21650_1_65: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d56d21650_1_80: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d56d21650_1_80: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rPr lang="fr-CA"/>
              <a:t>Normalized Difference Pound Index</a:t>
            </a:r>
            <a:endParaRPr/>
          </a:p>
        </p:txBody>
      </p:sp>
      <p:sp>
        <p:nvSpPr>
          <p:cNvPr id="194" name="Google Shape;194;g5d56d21650_1_80: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d56d21650_1_98: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d56d21650_1_98: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10" name="Google Shape;210;g5d56d21650_1_98: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d56d21650_1_112: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d56d21650_1_112: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rPr lang="fr-CA"/>
              <a:t>Not expected to have a one-to-one relation, but ideally a combination of unsupervised clusters could correspond to a land use </a:t>
            </a:r>
            <a:endParaRPr/>
          </a:p>
        </p:txBody>
      </p:sp>
      <p:sp>
        <p:nvSpPr>
          <p:cNvPr id="224" name="Google Shape;224;g5d56d21650_1_112: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d4decd71e_0_11: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d4decd71e_0_11: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41" name="Google Shape;241;g5d4decd71e_0_11: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cc6f1f4ec_0_28: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cc6f1f4ec_0_28: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rPr lang="fr-CA"/>
              <a:t>A comprehensive climate data analysis tool </a:t>
            </a:r>
            <a:endParaRPr/>
          </a:p>
          <a:p>
            <a:pPr indent="0" lvl="0" marL="0" rtl="0" algn="l">
              <a:spcBef>
                <a:spcPts val="0"/>
              </a:spcBef>
              <a:spcAft>
                <a:spcPts val="0"/>
              </a:spcAft>
              <a:buNone/>
            </a:pPr>
            <a:r>
              <a:t/>
            </a:r>
            <a:endParaRPr/>
          </a:p>
          <a:p>
            <a:pPr indent="0" lvl="0" marL="0" rtl="0" algn="l">
              <a:spcBef>
                <a:spcPts val="0"/>
              </a:spcBef>
              <a:spcAft>
                <a:spcPts val="0"/>
              </a:spcAft>
              <a:buNone/>
            </a:pPr>
            <a:r>
              <a:rPr lang="fr-CA"/>
              <a:t>https://docs.google.com/presentation/d/1Gk3wcG4BcwdNFsa-CM1hXcdqcVMoaFs409gax08wvvI/edit?usp=sharing</a:t>
            </a:r>
            <a:endParaRPr/>
          </a:p>
        </p:txBody>
      </p:sp>
      <p:sp>
        <p:nvSpPr>
          <p:cNvPr id="252" name="Google Shape;252;g5cc6f1f4ec_0_28: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d56d21650_1_168: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d56d21650_1_168: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72" name="Google Shape;72;g5d56d21650_1_168: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d56d21650_1_161: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d56d21650_1_161: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rPr lang="fr-CA" sz="1400">
                <a:solidFill>
                  <a:srgbClr val="434343"/>
                </a:solidFill>
                <a:latin typeface="Verdana"/>
                <a:ea typeface="Verdana"/>
                <a:cs typeface="Verdana"/>
                <a:sym typeface="Verdana"/>
              </a:rPr>
              <a:t>Mostly Temp and precipitation for now</a:t>
            </a:r>
            <a:endParaRPr sz="1400">
              <a:solidFill>
                <a:srgbClr val="434343"/>
              </a:solidFill>
              <a:latin typeface="Verdana"/>
              <a:ea typeface="Verdana"/>
              <a:cs typeface="Verdana"/>
              <a:sym typeface="Verdana"/>
            </a:endParaRPr>
          </a:p>
          <a:p>
            <a:pPr indent="0" lvl="0" marL="0" rtl="0" algn="l">
              <a:spcBef>
                <a:spcPts val="0"/>
              </a:spcBef>
              <a:spcAft>
                <a:spcPts val="0"/>
              </a:spcAft>
              <a:buNone/>
            </a:pPr>
            <a:r>
              <a:t/>
            </a:r>
            <a:endParaRPr sz="1400">
              <a:solidFill>
                <a:srgbClr val="434343"/>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fr-CA" sz="1400">
                <a:solidFill>
                  <a:srgbClr val="434343"/>
                </a:solidFill>
                <a:latin typeface="Verdana"/>
                <a:ea typeface="Verdana"/>
                <a:cs typeface="Verdana"/>
                <a:sym typeface="Verdana"/>
              </a:rPr>
              <a:t>Regional climate services consortia are partners of Canadian Center for Climate Services (CCCS), and new consortia are being fostered.</a:t>
            </a:r>
            <a:endParaRPr sz="1400">
              <a:solidFill>
                <a:srgbClr val="434343"/>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sz="1400">
              <a:solidFill>
                <a:srgbClr val="434343"/>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fr-CA" sz="1400">
                <a:solidFill>
                  <a:srgbClr val="434343"/>
                </a:solidFill>
                <a:latin typeface="Verdana"/>
                <a:ea typeface="Verdana"/>
                <a:cs typeface="Verdana"/>
                <a:sym typeface="Verdana"/>
              </a:rPr>
              <a:t>Collaborative development of a Canadian climate data portal led by CRIM. Launch </a:t>
            </a:r>
            <a:r>
              <a:rPr b="1" lang="fr-CA" sz="1400">
                <a:solidFill>
                  <a:srgbClr val="434343"/>
                </a:solidFill>
                <a:latin typeface="Verdana"/>
                <a:ea typeface="Verdana"/>
                <a:cs typeface="Verdana"/>
                <a:sym typeface="Verdana"/>
              </a:rPr>
              <a:t>June 2019</a:t>
            </a:r>
            <a:r>
              <a:rPr lang="fr-CA" sz="1400">
                <a:solidFill>
                  <a:srgbClr val="434343"/>
                </a:solidFill>
                <a:latin typeface="Verdana"/>
                <a:ea typeface="Verdana"/>
                <a:cs typeface="Verdana"/>
                <a:sym typeface="Verdana"/>
              </a:rPr>
              <a:t>. </a:t>
            </a:r>
            <a:endParaRPr sz="1400">
              <a:solidFill>
                <a:srgbClr val="434343"/>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sz="1400">
              <a:solidFill>
                <a:srgbClr val="434343"/>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fr-CA" sz="1400">
                <a:solidFill>
                  <a:srgbClr val="434343"/>
                </a:solidFill>
                <a:latin typeface="Verdana"/>
                <a:ea typeface="Verdana"/>
                <a:cs typeface="Verdana"/>
                <a:sym typeface="Verdana"/>
              </a:rPr>
              <a:t>CCCS welcomes collaboration with countries sharing needs for </a:t>
            </a:r>
            <a:r>
              <a:rPr b="1" lang="fr-CA" sz="1400">
                <a:solidFill>
                  <a:srgbClr val="434343"/>
                </a:solidFill>
                <a:latin typeface="Verdana"/>
                <a:ea typeface="Verdana"/>
                <a:cs typeface="Verdana"/>
                <a:sym typeface="Verdana"/>
              </a:rPr>
              <a:t>user-driven</a:t>
            </a:r>
            <a:r>
              <a:rPr lang="fr-CA" sz="1400">
                <a:solidFill>
                  <a:srgbClr val="434343"/>
                </a:solidFill>
                <a:latin typeface="Verdana"/>
                <a:ea typeface="Verdana"/>
                <a:cs typeface="Verdana"/>
                <a:sym typeface="Verdana"/>
              </a:rPr>
              <a:t> climate services for population, </a:t>
            </a:r>
            <a:r>
              <a:rPr b="1" lang="fr-CA" sz="1400">
                <a:solidFill>
                  <a:srgbClr val="434343"/>
                </a:solidFill>
                <a:latin typeface="Verdana"/>
                <a:ea typeface="Verdana"/>
                <a:cs typeface="Verdana"/>
                <a:sym typeface="Verdana"/>
              </a:rPr>
              <a:t>indigenous</a:t>
            </a:r>
            <a:r>
              <a:rPr lang="fr-CA" sz="1400">
                <a:solidFill>
                  <a:srgbClr val="434343"/>
                </a:solidFill>
                <a:latin typeface="Verdana"/>
                <a:ea typeface="Verdana"/>
                <a:cs typeface="Verdana"/>
                <a:sym typeface="Verdana"/>
              </a:rPr>
              <a:t> or </a:t>
            </a:r>
            <a:r>
              <a:rPr b="1" lang="fr-CA" sz="1400">
                <a:solidFill>
                  <a:srgbClr val="434343"/>
                </a:solidFill>
                <a:latin typeface="Verdana"/>
                <a:ea typeface="Verdana"/>
                <a:cs typeface="Verdana"/>
                <a:sym typeface="Verdana"/>
              </a:rPr>
              <a:t>remote </a:t>
            </a:r>
            <a:r>
              <a:rPr lang="fr-CA" sz="1400">
                <a:solidFill>
                  <a:srgbClr val="434343"/>
                </a:solidFill>
                <a:latin typeface="Verdana"/>
                <a:ea typeface="Verdana"/>
                <a:cs typeface="Verdana"/>
                <a:sym typeface="Verdana"/>
              </a:rPr>
              <a:t>communities. </a:t>
            </a:r>
            <a:endParaRPr sz="1400">
              <a:solidFill>
                <a:srgbClr val="434343"/>
              </a:solidFill>
              <a:latin typeface="Verdana"/>
              <a:ea typeface="Verdana"/>
              <a:cs typeface="Verdana"/>
              <a:sym typeface="Verdana"/>
            </a:endParaRPr>
          </a:p>
          <a:p>
            <a:pPr indent="0" lvl="0" marL="0" rtl="0" algn="l">
              <a:spcBef>
                <a:spcPts val="0"/>
              </a:spcBef>
              <a:spcAft>
                <a:spcPts val="0"/>
              </a:spcAft>
              <a:buNone/>
            </a:pPr>
            <a:r>
              <a:t/>
            </a:r>
            <a:endParaRPr/>
          </a:p>
        </p:txBody>
      </p:sp>
      <p:sp>
        <p:nvSpPr>
          <p:cNvPr id="269" name="Google Shape;269;g5d56d21650_1_161: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cc6f1f4ec_0_34: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cc6f1f4ec_0_34: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78" name="Google Shape;278;g5cc6f1f4ec_0_34: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cc6f1f4ec_0_41: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cc6f1f4ec_0_41: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87" name="Google Shape;287;g5cc6f1f4ec_0_41: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75245d4b1_1_23: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75245d4b1_1_23: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95" name="Google Shape;295;g575245d4b1_1_23: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8:notes"/>
          <p:cNvSpPr txBox="1"/>
          <p:nvPr>
            <p:ph idx="1" type="body"/>
          </p:nvPr>
        </p:nvSpPr>
        <p:spPr>
          <a:xfrm>
            <a:off x="731520" y="4620577"/>
            <a:ext cx="5852160" cy="3780473"/>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301" name="Google Shape;301;p8:notes"/>
          <p:cNvSpPr/>
          <p:nvPr>
            <p:ph idx="2" type="sldImg"/>
          </p:nvPr>
        </p:nvSpPr>
        <p:spPr>
          <a:xfrm>
            <a:off x="777875" y="1200150"/>
            <a:ext cx="5759450" cy="32400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d56d21650_1_187: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d56d21650_1_187: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307" name="Google Shape;307;g5d56d21650_1_187: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5d56d21650_1_195: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5d56d21650_1_195: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315" name="Google Shape;315;g5d56d21650_1_195: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cb710a67a_1_0: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328" name="Google Shape;328;g5cb710a67a_1_0: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p2:notes"/>
          <p:cNvSpPr txBox="1"/>
          <p:nvPr>
            <p:ph idx="1" type="body"/>
          </p:nvPr>
        </p:nvSpPr>
        <p:spPr>
          <a:xfrm>
            <a:off x="731520" y="4620577"/>
            <a:ext cx="5852160" cy="3780473"/>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79" name="Google Shape;79;p2:notes"/>
          <p:cNvSpPr/>
          <p:nvPr>
            <p:ph idx="2" type="sldImg"/>
          </p:nvPr>
        </p:nvSpPr>
        <p:spPr>
          <a:xfrm>
            <a:off x="777875" y="1200150"/>
            <a:ext cx="5759450" cy="32400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d56d21650_1_0: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d56d21650_1_0: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rPr lang="fr-CA"/>
              <a:t>Can also be flipped</a:t>
            </a:r>
            <a:endParaRPr/>
          </a:p>
        </p:txBody>
      </p:sp>
      <p:sp>
        <p:nvSpPr>
          <p:cNvPr id="86" name="Google Shape;86;g5d56d21650_1_0: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cb710a67a_0_76: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cb710a67a_0_76: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304800" lvl="1" marL="914400" rtl="0" algn="l">
              <a:lnSpc>
                <a:spcPct val="150000"/>
              </a:lnSpc>
              <a:spcBef>
                <a:spcPts val="600"/>
              </a:spcBef>
              <a:spcAft>
                <a:spcPts val="0"/>
              </a:spcAft>
              <a:buClr>
                <a:schemeClr val="dk1"/>
              </a:buClr>
              <a:buSzPts val="1200"/>
              <a:buChar char="○"/>
            </a:pPr>
            <a:r>
              <a:rPr lang="fr-CA">
                <a:latin typeface="Arial"/>
                <a:ea typeface="Arial"/>
                <a:cs typeface="Arial"/>
                <a:sym typeface="Arial"/>
              </a:rPr>
              <a:t>Production of taxonomies for EO optical data for Land cover classes and objects. </a:t>
            </a:r>
            <a:endParaRPr>
              <a:latin typeface="Arial"/>
              <a:ea typeface="Arial"/>
              <a:cs typeface="Arial"/>
              <a:sym typeface="Arial"/>
            </a:endParaRPr>
          </a:p>
          <a:p>
            <a:pPr indent="-304800" lvl="1" marL="914400" rtl="0" algn="l">
              <a:lnSpc>
                <a:spcPct val="150000"/>
              </a:lnSpc>
              <a:spcBef>
                <a:spcPts val="0"/>
              </a:spcBef>
              <a:spcAft>
                <a:spcPts val="0"/>
              </a:spcAft>
              <a:buClr>
                <a:schemeClr val="dk1"/>
              </a:buClr>
              <a:buSzPts val="1200"/>
              <a:buChar char="○"/>
            </a:pPr>
            <a:r>
              <a:rPr lang="fr-CA">
                <a:latin typeface="Arial"/>
                <a:ea typeface="Arial"/>
                <a:cs typeface="Arial"/>
                <a:sym typeface="Arial"/>
              </a:rPr>
              <a:t>Offers an API to access and run trained models.</a:t>
            </a:r>
            <a:endParaRPr>
              <a:latin typeface="Arial"/>
              <a:ea typeface="Arial"/>
              <a:cs typeface="Arial"/>
              <a:sym typeface="Arial"/>
            </a:endParaRPr>
          </a:p>
          <a:p>
            <a:pPr indent="0" lvl="0" marL="0" rtl="0" algn="l">
              <a:lnSpc>
                <a:spcPct val="150000"/>
              </a:lnSpc>
              <a:spcBef>
                <a:spcPts val="600"/>
              </a:spcBef>
              <a:spcAft>
                <a:spcPts val="0"/>
              </a:spcAft>
              <a:buNone/>
            </a:pPr>
            <a:r>
              <a:rPr lang="fr-CA">
                <a:latin typeface="Arial"/>
                <a:ea typeface="Arial"/>
                <a:cs typeface="Arial"/>
                <a:sym typeface="Arial"/>
              </a:rPr>
              <a:t>Taxonomy : classification</a:t>
            </a:r>
            <a:endParaRPr>
              <a:latin typeface="Arial"/>
              <a:ea typeface="Arial"/>
              <a:cs typeface="Arial"/>
              <a:sym typeface="Arial"/>
            </a:endParaRPr>
          </a:p>
        </p:txBody>
      </p:sp>
      <p:sp>
        <p:nvSpPr>
          <p:cNvPr id="96" name="Google Shape;96;g5cb710a67a_0_76: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c82f72f90_0_0: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c82f72f90_0_0: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304800" lvl="1" marL="914400" rtl="0" algn="l">
              <a:lnSpc>
                <a:spcPct val="150000"/>
              </a:lnSpc>
              <a:spcBef>
                <a:spcPts val="600"/>
              </a:spcBef>
              <a:spcAft>
                <a:spcPts val="0"/>
              </a:spcAft>
              <a:buClr>
                <a:schemeClr val="dk1"/>
              </a:buClr>
              <a:buSzPts val="1200"/>
              <a:buChar char="○"/>
            </a:pPr>
            <a:r>
              <a:rPr lang="fr-CA">
                <a:latin typeface="Arial"/>
                <a:ea typeface="Arial"/>
                <a:cs typeface="Arial"/>
                <a:sym typeface="Arial"/>
              </a:rPr>
              <a:t>Annotation of data by specialists.</a:t>
            </a:r>
            <a:endParaRPr/>
          </a:p>
        </p:txBody>
      </p:sp>
      <p:sp>
        <p:nvSpPr>
          <p:cNvPr id="108" name="Google Shape;108;g5c82f72f90_0_0: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cc6f1f4ec_0_48: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cc6f1f4ec_0_48: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317500" lvl="0" marL="457200" rtl="0" algn="l">
              <a:spcBef>
                <a:spcPts val="0"/>
              </a:spcBef>
              <a:spcAft>
                <a:spcPts val="0"/>
              </a:spcAft>
              <a:buSzPts val="1400"/>
              <a:buAutoNum type="arabicPeriod"/>
            </a:pPr>
            <a:r>
              <a:rPr lang="fr-CA"/>
              <a:t>Determine the requirements of each services</a:t>
            </a:r>
            <a:endParaRPr/>
          </a:p>
          <a:p>
            <a:pPr indent="-317500" lvl="0" marL="457200" rtl="0" algn="l">
              <a:spcBef>
                <a:spcPts val="0"/>
              </a:spcBef>
              <a:spcAft>
                <a:spcPts val="0"/>
              </a:spcAft>
              <a:buSzPts val="1400"/>
              <a:buAutoNum type="arabicPeriod"/>
            </a:pPr>
            <a:r>
              <a:rPr lang="fr-CA"/>
              <a:t>then put them together in a proof of concept</a:t>
            </a:r>
            <a:endParaRPr/>
          </a:p>
          <a:p>
            <a:pPr indent="0" lvl="0" marL="0" rtl="0" algn="l">
              <a:spcBef>
                <a:spcPts val="0"/>
              </a:spcBef>
              <a:spcAft>
                <a:spcPts val="0"/>
              </a:spcAft>
              <a:buNone/>
            </a:pPr>
            <a:r>
              <a:rPr lang="fr-CA" sz="1100" u="sng">
                <a:solidFill>
                  <a:schemeClr val="hlink"/>
                </a:solidFill>
                <a:latin typeface="Arial"/>
                <a:ea typeface="Arial"/>
                <a:cs typeface="Arial"/>
                <a:sym typeface="Arial"/>
                <a:hlinkClick r:id="rId2"/>
              </a:rPr>
              <a:t>http://docs.opengeospatial.org/per/18-038r2.html#_main_findings</a:t>
            </a:r>
            <a:endParaRPr/>
          </a:p>
          <a:p>
            <a:pPr indent="0" lvl="0" marL="0" rtl="0" algn="l">
              <a:spcBef>
                <a:spcPts val="0"/>
              </a:spcBef>
              <a:spcAft>
                <a:spcPts val="0"/>
              </a:spcAft>
              <a:buNone/>
            </a:pPr>
            <a:r>
              <a:rPr lang="fr-CA"/>
              <a:t>WPS : web processing Service</a:t>
            </a:r>
            <a:endParaRPr/>
          </a:p>
          <a:p>
            <a:pPr indent="0" lvl="0" marL="0" rtl="0" algn="l">
              <a:spcBef>
                <a:spcPts val="0"/>
              </a:spcBef>
              <a:spcAft>
                <a:spcPts val="0"/>
              </a:spcAft>
              <a:buNone/>
            </a:pPr>
            <a:r>
              <a:rPr lang="fr-CA"/>
              <a:t>Interoperabilité</a:t>
            </a:r>
            <a:endParaRPr/>
          </a:p>
          <a:p>
            <a:pPr indent="0" lvl="0" marL="0" rtl="0" algn="l">
              <a:spcBef>
                <a:spcPts val="0"/>
              </a:spcBef>
              <a:spcAft>
                <a:spcPts val="0"/>
              </a:spcAft>
              <a:buNone/>
            </a:pPr>
            <a:r>
              <a:rPr lang="fr-CA"/>
              <a:t>Separate deliverable : specification</a:t>
            </a:r>
            <a:endParaRPr/>
          </a:p>
          <a:p>
            <a:pPr indent="0" lvl="0" marL="0" rtl="0" algn="l">
              <a:spcBef>
                <a:spcPts val="0"/>
              </a:spcBef>
              <a:spcAft>
                <a:spcPts val="0"/>
              </a:spcAft>
              <a:buNone/>
            </a:pPr>
            <a:r>
              <a:rPr lang="fr-CA"/>
              <a:t>Demo put everything together</a:t>
            </a:r>
            <a:endParaRPr/>
          </a:p>
          <a:p>
            <a:pPr indent="0" lvl="0" marL="0" rtl="0" algn="l">
              <a:spcBef>
                <a:spcPts val="0"/>
              </a:spcBef>
              <a:spcAft>
                <a:spcPts val="0"/>
              </a:spcAft>
              <a:buNone/>
            </a:pPr>
            <a:r>
              <a:t/>
            </a:r>
            <a:endParaRPr/>
          </a:p>
        </p:txBody>
      </p:sp>
      <p:sp>
        <p:nvSpPr>
          <p:cNvPr id="116" name="Google Shape;116;g5cc6f1f4ec_0_48: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d56d21650_1_19: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d56d21650_1_19: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rPr lang="fr-CA"/>
              <a:t>Scenario : disaster like flood</a:t>
            </a:r>
            <a:endParaRPr/>
          </a:p>
          <a:p>
            <a:pPr indent="0" lvl="0" marL="0" rtl="0" algn="l">
              <a:spcBef>
                <a:spcPts val="0"/>
              </a:spcBef>
              <a:spcAft>
                <a:spcPts val="0"/>
              </a:spcAft>
              <a:buNone/>
            </a:pPr>
            <a:r>
              <a:rPr lang="fr-CA"/>
              <a:t>Model = decision tree</a:t>
            </a:r>
            <a:endParaRPr/>
          </a:p>
          <a:p>
            <a:pPr indent="0" lvl="0" marL="0" rtl="0" algn="l">
              <a:spcBef>
                <a:spcPts val="0"/>
              </a:spcBef>
              <a:spcAft>
                <a:spcPts val="0"/>
              </a:spcAft>
              <a:buNone/>
            </a:pPr>
            <a:r>
              <a:t/>
            </a:r>
            <a:endParaRPr/>
          </a:p>
          <a:p>
            <a:pPr indent="0" lvl="0" marL="0" rtl="0" algn="l">
              <a:spcBef>
                <a:spcPts val="0"/>
              </a:spcBef>
              <a:spcAft>
                <a:spcPts val="0"/>
              </a:spcAft>
              <a:buNone/>
            </a:pPr>
            <a:r>
              <a:rPr lang="fr-CA" sz="1100" u="sng">
                <a:solidFill>
                  <a:schemeClr val="hlink"/>
                </a:solidFill>
                <a:latin typeface="Arial"/>
                <a:ea typeface="Arial"/>
                <a:cs typeface="Arial"/>
                <a:sym typeface="Arial"/>
                <a:hlinkClick r:id="rId2"/>
              </a:rPr>
              <a:t>http://docs.opengeospatial.org/per/18-038r2.html#poc</a:t>
            </a:r>
            <a:endParaRPr/>
          </a:p>
          <a:p>
            <a:pPr indent="0" lvl="0" marL="0" rtl="0" algn="l">
              <a:spcBef>
                <a:spcPts val="0"/>
              </a:spcBef>
              <a:spcAft>
                <a:spcPts val="0"/>
              </a:spcAft>
              <a:buNone/>
            </a:pPr>
            <a:r>
              <a:rPr lang="fr-CA" sz="1100" u="sng">
                <a:solidFill>
                  <a:schemeClr val="hlink"/>
                </a:solidFill>
                <a:latin typeface="Arial"/>
                <a:ea typeface="Arial"/>
                <a:cs typeface="Arial"/>
                <a:sym typeface="Arial"/>
                <a:hlinkClick r:id="rId3"/>
              </a:rPr>
              <a:t>http://docs.opengeospatial.org/per/18-038r2.html#ExampleClause</a:t>
            </a:r>
            <a:endParaRPr/>
          </a:p>
          <a:p>
            <a:pPr indent="0" lvl="0" marL="0" rtl="0" algn="l">
              <a:spcBef>
                <a:spcPts val="0"/>
              </a:spcBef>
              <a:spcAft>
                <a:spcPts val="0"/>
              </a:spcAft>
              <a:buNone/>
            </a:pPr>
            <a:r>
              <a:rPr lang="fr-CA" sz="1100" u="sng">
                <a:solidFill>
                  <a:schemeClr val="hlink"/>
                </a:solidFill>
                <a:latin typeface="Arial"/>
                <a:ea typeface="Arial"/>
                <a:cs typeface="Arial"/>
                <a:sym typeface="Arial"/>
                <a:hlinkClick r:id="rId4"/>
              </a:rPr>
              <a:t>http://docs.opengeospatial.org/per/18-038r2.html#_semantic_interoperability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8" name="Google Shape;128;g5d56d21650_1_19: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d56d21650_1_50: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d56d21650_1_50:notes"/>
          <p:cNvSpPr txBox="1"/>
          <p:nvPr>
            <p:ph idx="1" type="body"/>
          </p:nvPr>
        </p:nvSpPr>
        <p:spPr>
          <a:xfrm>
            <a:off x="731520" y="4620577"/>
            <a:ext cx="5852100" cy="378060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rPr lang="fr-CA" sz="1100" u="sng">
                <a:solidFill>
                  <a:schemeClr val="hlink"/>
                </a:solidFill>
                <a:latin typeface="Arial"/>
                <a:ea typeface="Arial"/>
                <a:cs typeface="Arial"/>
                <a:sym typeface="Arial"/>
                <a:hlinkClick r:id="rId2"/>
              </a:rPr>
              <a:t>http://docs.opengeospatial.org/per/18-038r2.html#_d166_semantic_enablement_of_ml</a:t>
            </a:r>
            <a:endParaRPr/>
          </a:p>
          <a:p>
            <a:pPr indent="0" lvl="0" marL="0" rtl="0" algn="l">
              <a:spcBef>
                <a:spcPts val="0"/>
              </a:spcBef>
              <a:spcAft>
                <a:spcPts val="0"/>
              </a:spcAft>
              <a:buNone/>
            </a:pPr>
            <a:r>
              <a:t/>
            </a:r>
            <a:endParaRPr/>
          </a:p>
          <a:p>
            <a:pPr indent="0" lvl="0" marL="0" rtl="0" algn="l">
              <a:spcBef>
                <a:spcPts val="0"/>
              </a:spcBef>
              <a:spcAft>
                <a:spcPts val="0"/>
              </a:spcAft>
              <a:buNone/>
            </a:pPr>
            <a:r>
              <a:rPr lang="fr-CA" sz="1100" u="sng">
                <a:solidFill>
                  <a:schemeClr val="hlink"/>
                </a:solidFill>
                <a:latin typeface="Arial"/>
                <a:ea typeface="Arial"/>
                <a:cs typeface="Arial"/>
                <a:sym typeface="Arial"/>
                <a:hlinkClick r:id="rId3"/>
              </a:rPr>
              <a:t>http://docs.opengeospatial.org/per/18-038r2.html#_semantic_interoperability</a:t>
            </a:r>
            <a:endParaRPr/>
          </a:p>
        </p:txBody>
      </p:sp>
      <p:sp>
        <p:nvSpPr>
          <p:cNvPr id="140" name="Google Shape;140;g5d56d21650_1_50:notes"/>
          <p:cNvSpPr txBox="1"/>
          <p:nvPr>
            <p:ph idx="12" type="sldNum"/>
          </p:nvPr>
        </p:nvSpPr>
        <p:spPr>
          <a:xfrm>
            <a:off x="4143587" y="9119474"/>
            <a:ext cx="3169800" cy="4818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2" name="Google Shape;12;p2"/>
          <p:cNvSpPr txBox="1"/>
          <p:nvPr>
            <p:ph idx="1" type="body"/>
          </p:nvPr>
        </p:nvSpPr>
        <p:spPr>
          <a:xfrm>
            <a:off x="5280000" y="2160000"/>
            <a:ext cx="5760000" cy="52322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E5C454"/>
              </a:buClr>
              <a:buSzPts val="3400"/>
              <a:buFont typeface="Arial"/>
              <a:buNone/>
              <a:defRPr b="1" i="0" sz="3400" u="none" cap="none" strike="noStrike">
                <a:solidFill>
                  <a:srgbClr val="E5C454"/>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 name="Google Shape;13;p2"/>
          <p:cNvSpPr txBox="1"/>
          <p:nvPr>
            <p:ph idx="2" type="body"/>
          </p:nvPr>
        </p:nvSpPr>
        <p:spPr>
          <a:xfrm>
            <a:off x="5280000" y="2764685"/>
            <a:ext cx="6204563" cy="104644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3400"/>
              <a:buFont typeface="Arial"/>
              <a:buNone/>
              <a:defRPr b="1" i="0" sz="34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 name="Google Shape;14;p2"/>
          <p:cNvSpPr txBox="1"/>
          <p:nvPr>
            <p:ph idx="3" type="body"/>
          </p:nvPr>
        </p:nvSpPr>
        <p:spPr>
          <a:xfrm>
            <a:off x="5280000" y="4784409"/>
            <a:ext cx="5421867" cy="52322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0"/>
              </a:spcBef>
              <a:spcAft>
                <a:spcPts val="0"/>
              </a:spcAft>
              <a:buClr>
                <a:schemeClr val="lt1"/>
              </a:buClr>
              <a:buSzPts val="1700"/>
              <a:buFont typeface="Arial"/>
              <a:buNone/>
              <a:defRPr b="1" i="0" sz="17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4" type="body"/>
          </p:nvPr>
        </p:nvSpPr>
        <p:spPr>
          <a:xfrm>
            <a:off x="717513" y="6243847"/>
            <a:ext cx="2400000" cy="184666"/>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324453"/>
              </a:buClr>
              <a:buSzPts val="1200"/>
              <a:buFont typeface="Arial"/>
              <a:buNone/>
              <a:defRPr b="0" i="0" sz="1200" u="none" cap="none" strike="noStrike">
                <a:solidFill>
                  <a:srgbClr val="324453"/>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6" name="Google Shape;16;p2"/>
          <p:cNvPicPr preferRelativeResize="0"/>
          <p:nvPr/>
        </p:nvPicPr>
        <p:blipFill rotWithShape="1">
          <a:blip r:embed="rId3">
            <a:alphaModFix/>
          </a:blip>
          <a:srcRect b="0" l="0" r="0" t="0"/>
          <a:stretch/>
        </p:blipFill>
        <p:spPr>
          <a:xfrm>
            <a:off x="8693649" y="6069956"/>
            <a:ext cx="1603058" cy="48291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1" l="0" r="0" t="6728"/>
          <a:stretch/>
        </p:blipFill>
        <p:spPr>
          <a:xfrm>
            <a:off x="0" y="941"/>
            <a:ext cx="12192000" cy="6396598"/>
          </a:xfrm>
          <a:prstGeom prst="rect">
            <a:avLst/>
          </a:prstGeom>
          <a:noFill/>
          <a:ln>
            <a:noFill/>
          </a:ln>
        </p:spPr>
      </p:pic>
      <p:sp>
        <p:nvSpPr>
          <p:cNvPr id="19" name="Google Shape;19;p3"/>
          <p:cNvSpPr/>
          <p:nvPr/>
        </p:nvSpPr>
        <p:spPr>
          <a:xfrm>
            <a:off x="10998200" y="6365601"/>
            <a:ext cx="1727200" cy="284480"/>
          </a:xfrm>
          <a:custGeom>
            <a:rect b="b" l="l" r="r" t="t"/>
            <a:pathLst>
              <a:path extrusionOk="0" h="355600" w="1727200">
                <a:moveTo>
                  <a:pt x="0" y="355600"/>
                </a:moveTo>
                <a:lnTo>
                  <a:pt x="1727200" y="355600"/>
                </a:lnTo>
                <a:lnTo>
                  <a:pt x="1727200" y="0"/>
                </a:lnTo>
                <a:lnTo>
                  <a:pt x="0" y="0"/>
                </a:lnTo>
                <a:lnTo>
                  <a:pt x="0" y="355600"/>
                </a:lnTo>
                <a:close/>
              </a:path>
            </a:pathLst>
          </a:custGeom>
          <a:solidFill>
            <a:srgbClr val="E5C45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 name="Google Shape;20;p3"/>
          <p:cNvSpPr txBox="1"/>
          <p:nvPr/>
        </p:nvSpPr>
        <p:spPr>
          <a:xfrm>
            <a:off x="11083800" y="6417268"/>
            <a:ext cx="1440000" cy="18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Arial"/>
              <a:buNone/>
            </a:pPr>
            <a:r>
              <a:rPr b="1" i="0" lang="fr-CA" sz="1200" u="none" cap="none" strike="noStrike">
                <a:solidFill>
                  <a:srgbClr val="FFFFFF"/>
                </a:solidFill>
                <a:latin typeface="Arial"/>
                <a:ea typeface="Arial"/>
                <a:cs typeface="Arial"/>
                <a:sym typeface="Arial"/>
              </a:rPr>
              <a:t>CRIM | </a:t>
            </a:r>
            <a:fld id="{00000000-1234-1234-1234-123412341234}" type="slidenum">
              <a:rPr b="1" i="0" lang="fr-CA" sz="1200" u="none" cap="none" strike="noStrike">
                <a:solidFill>
                  <a:srgbClr val="FFFFFF"/>
                </a:solidFill>
                <a:latin typeface="Arial"/>
                <a:ea typeface="Arial"/>
                <a:cs typeface="Arial"/>
                <a:sym typeface="Arial"/>
              </a:rPr>
              <a:t>‹#›</a:t>
            </a:fld>
            <a:endParaRPr b="1" i="0" sz="1200" u="none" cap="none" strike="noStrike">
              <a:solidFill>
                <a:srgbClr val="FFFFFF"/>
              </a:solidFill>
              <a:latin typeface="Arial"/>
              <a:ea typeface="Arial"/>
              <a:cs typeface="Arial"/>
              <a:sym typeface="Arial"/>
            </a:endParaRPr>
          </a:p>
        </p:txBody>
      </p:sp>
      <p:sp>
        <p:nvSpPr>
          <p:cNvPr id="21" name="Google Shape;21;p3"/>
          <p:cNvSpPr txBox="1"/>
          <p:nvPr>
            <p:ph idx="1" type="body"/>
          </p:nvPr>
        </p:nvSpPr>
        <p:spPr>
          <a:xfrm>
            <a:off x="915458" y="0"/>
            <a:ext cx="9549342" cy="1162373"/>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00467F"/>
              </a:buClr>
              <a:buSzPts val="2400"/>
              <a:buFont typeface="Arial"/>
              <a:buNone/>
              <a:defRPr b="1" i="0" sz="2400" u="none" cap="none" strike="noStrike">
                <a:solidFill>
                  <a:srgbClr val="00467F"/>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2" type="body"/>
          </p:nvPr>
        </p:nvSpPr>
        <p:spPr>
          <a:xfrm>
            <a:off x="915458" y="1390650"/>
            <a:ext cx="10419292" cy="4926884"/>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467F"/>
              </a:buClr>
              <a:buSzPts val="1800"/>
              <a:buFont typeface="Arial"/>
              <a:buNone/>
              <a:defRPr b="1" i="0" sz="1800" u="none" cap="none" strike="noStrike">
                <a:solidFill>
                  <a:srgbClr val="00467F"/>
                </a:solidFill>
                <a:latin typeface="Arial"/>
                <a:ea typeface="Arial"/>
                <a:cs typeface="Arial"/>
                <a:sym typeface="Arial"/>
              </a:defRPr>
            </a:lvl1pPr>
            <a:lvl2pPr indent="-228600" lvl="1" marL="914400" marR="0" rtl="0" algn="l">
              <a:lnSpc>
                <a:spcPct val="100000"/>
              </a:lnSpc>
              <a:spcBef>
                <a:spcPts val="1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345439" lvl="2" marL="1371600" marR="0" rtl="0" algn="l">
              <a:lnSpc>
                <a:spcPct val="100000"/>
              </a:lnSpc>
              <a:spcBef>
                <a:spcPts val="1200"/>
              </a:spcBef>
              <a:spcAft>
                <a:spcPts val="0"/>
              </a:spcAft>
              <a:buClr>
                <a:srgbClr val="00467F"/>
              </a:buClr>
              <a:buSzPts val="1840"/>
              <a:buFont typeface="Arial"/>
              <a:buChar char="•"/>
              <a:defRPr b="0" i="0" sz="1600" u="none" cap="none" strike="noStrike">
                <a:solidFill>
                  <a:srgbClr val="324453"/>
                </a:solidFill>
                <a:latin typeface="Arial"/>
                <a:ea typeface="Arial"/>
                <a:cs typeface="Arial"/>
                <a:sym typeface="Arial"/>
              </a:defRPr>
            </a:lvl3pPr>
            <a:lvl4pPr indent="-338137" lvl="3" marL="1828800" marR="0" rtl="0" algn="l">
              <a:lnSpc>
                <a:spcPct val="100000"/>
              </a:lnSpc>
              <a:spcBef>
                <a:spcPts val="1200"/>
              </a:spcBef>
              <a:spcAft>
                <a:spcPts val="0"/>
              </a:spcAft>
              <a:buClr>
                <a:srgbClr val="E5C454"/>
              </a:buClr>
              <a:buSzPts val="1725"/>
              <a:buFont typeface="Arial"/>
              <a:buChar char="•"/>
              <a:defRPr b="0" i="0" sz="1500" u="none" cap="none" strike="noStrike">
                <a:solidFill>
                  <a:schemeClr val="dk1"/>
                </a:solidFill>
                <a:latin typeface="Arial"/>
                <a:ea typeface="Arial"/>
                <a:cs typeface="Arial"/>
                <a:sym typeface="Arial"/>
              </a:defRPr>
            </a:lvl4pPr>
            <a:lvl5pPr indent="-330835" lvl="4" marL="2286000" marR="0" rtl="0" algn="l">
              <a:lnSpc>
                <a:spcPct val="100000"/>
              </a:lnSpc>
              <a:spcBef>
                <a:spcPts val="600"/>
              </a:spcBef>
              <a:spcAft>
                <a:spcPts val="0"/>
              </a:spcAft>
              <a:buClr>
                <a:srgbClr val="00467F"/>
              </a:buClr>
              <a:buSzPts val="1610"/>
              <a:buFont typeface="Arial"/>
              <a:buChar char="•"/>
              <a:defRPr b="0" i="0" sz="1400" u="none" cap="none" strike="noStrike">
                <a:solidFill>
                  <a:srgbClr val="324453"/>
                </a:solidFill>
                <a:latin typeface="Arial"/>
                <a:ea typeface="Arial"/>
                <a:cs typeface="Arial"/>
                <a:sym typeface="Arial"/>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23" name="Shape 23"/>
        <p:cNvGrpSpPr/>
        <p:nvPr/>
      </p:nvGrpSpPr>
      <p:grpSpPr>
        <a:xfrm>
          <a:off x="0" y="0"/>
          <a:ext cx="0" cy="0"/>
          <a:chOff x="0" y="0"/>
          <a:chExt cx="0" cy="0"/>
        </a:xfrm>
      </p:grpSpPr>
      <p:pic>
        <p:nvPicPr>
          <p:cNvPr id="24" name="Google Shape;24;p4"/>
          <p:cNvPicPr preferRelativeResize="0"/>
          <p:nvPr/>
        </p:nvPicPr>
        <p:blipFill rotWithShape="1">
          <a:blip r:embed="rId2">
            <a:alphaModFix/>
          </a:blip>
          <a:srcRect b="0" l="0" r="0" t="6902"/>
          <a:stretch/>
        </p:blipFill>
        <p:spPr>
          <a:xfrm>
            <a:off x="0" y="-2742"/>
            <a:ext cx="12192000" cy="6384651"/>
          </a:xfrm>
          <a:prstGeom prst="rect">
            <a:avLst/>
          </a:prstGeom>
          <a:noFill/>
          <a:ln>
            <a:noFill/>
          </a:ln>
        </p:spPr>
      </p:pic>
      <p:sp>
        <p:nvSpPr>
          <p:cNvPr id="25" name="Google Shape;25;p4"/>
          <p:cNvSpPr/>
          <p:nvPr/>
        </p:nvSpPr>
        <p:spPr>
          <a:xfrm>
            <a:off x="10464800" y="6365601"/>
            <a:ext cx="1728000" cy="284400"/>
          </a:xfrm>
          <a:custGeom>
            <a:rect b="b" l="l" r="r" t="t"/>
            <a:pathLst>
              <a:path extrusionOk="0" h="355600" w="1727200">
                <a:moveTo>
                  <a:pt x="0" y="355600"/>
                </a:moveTo>
                <a:lnTo>
                  <a:pt x="1727200" y="355600"/>
                </a:lnTo>
                <a:lnTo>
                  <a:pt x="1727200" y="0"/>
                </a:lnTo>
                <a:lnTo>
                  <a:pt x="0" y="0"/>
                </a:lnTo>
                <a:lnTo>
                  <a:pt x="0" y="355600"/>
                </a:lnTo>
                <a:close/>
              </a:path>
            </a:pathLst>
          </a:custGeom>
          <a:solidFill>
            <a:srgbClr val="E5C45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 name="Google Shape;26;p4"/>
          <p:cNvSpPr txBox="1"/>
          <p:nvPr/>
        </p:nvSpPr>
        <p:spPr>
          <a:xfrm>
            <a:off x="10550400" y="6417268"/>
            <a:ext cx="1440000" cy="18466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Arial"/>
              <a:buNone/>
            </a:pPr>
            <a:r>
              <a:rPr b="1" i="0" lang="fr-CA" sz="1200" u="none" cap="none" strike="noStrike">
                <a:solidFill>
                  <a:srgbClr val="FFFFFF"/>
                </a:solidFill>
                <a:latin typeface="Arial"/>
                <a:ea typeface="Arial"/>
                <a:cs typeface="Arial"/>
                <a:sym typeface="Arial"/>
              </a:rPr>
              <a:t>CRIM | </a:t>
            </a:r>
            <a:fld id="{00000000-1234-1234-1234-123412341234}" type="slidenum">
              <a:rPr b="1" i="0" lang="fr-CA" sz="1200" u="none" cap="none" strike="noStrike">
                <a:solidFill>
                  <a:srgbClr val="FFFFFF"/>
                </a:solidFill>
                <a:latin typeface="Arial"/>
                <a:ea typeface="Arial"/>
                <a:cs typeface="Arial"/>
                <a:sym typeface="Arial"/>
              </a:rPr>
              <a:t>‹#›</a:t>
            </a:fld>
            <a:endParaRPr b="1" i="0" sz="1200" u="none" cap="none" strike="noStrike">
              <a:solidFill>
                <a:srgbClr val="FFFFFF"/>
              </a:solidFill>
              <a:latin typeface="Arial"/>
              <a:ea typeface="Arial"/>
              <a:cs typeface="Arial"/>
              <a:sym typeface="Arial"/>
            </a:endParaRPr>
          </a:p>
        </p:txBody>
      </p:sp>
      <p:sp>
        <p:nvSpPr>
          <p:cNvPr id="27" name="Google Shape;27;p4"/>
          <p:cNvSpPr txBox="1"/>
          <p:nvPr>
            <p:ph idx="1" type="body"/>
          </p:nvPr>
        </p:nvSpPr>
        <p:spPr>
          <a:xfrm>
            <a:off x="915458" y="0"/>
            <a:ext cx="9549342" cy="1162373"/>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E5C454"/>
              </a:buClr>
              <a:buSzPts val="2400"/>
              <a:buFont typeface="Arial"/>
              <a:buNone/>
              <a:defRPr b="1" i="0" sz="2400" u="none" cap="none" strike="noStrike">
                <a:solidFill>
                  <a:srgbClr val="E5C454"/>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2" type="body"/>
          </p:nvPr>
        </p:nvSpPr>
        <p:spPr>
          <a:xfrm>
            <a:off x="915458" y="1390650"/>
            <a:ext cx="10419292" cy="4926884"/>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467F"/>
              </a:buClr>
              <a:buSzPts val="1800"/>
              <a:buFont typeface="Arial"/>
              <a:buNone/>
              <a:defRPr b="1" i="0" sz="1800" u="none" cap="none" strike="noStrike">
                <a:solidFill>
                  <a:srgbClr val="00467F"/>
                </a:solidFill>
                <a:latin typeface="Arial"/>
                <a:ea typeface="Arial"/>
                <a:cs typeface="Arial"/>
                <a:sym typeface="Arial"/>
              </a:defRPr>
            </a:lvl1pPr>
            <a:lvl2pPr indent="-228600" lvl="1" marL="914400" marR="0" rtl="0" algn="l">
              <a:lnSpc>
                <a:spcPct val="100000"/>
              </a:lnSpc>
              <a:spcBef>
                <a:spcPts val="1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345439" lvl="2" marL="1371600" marR="0" rtl="0" algn="l">
              <a:lnSpc>
                <a:spcPct val="100000"/>
              </a:lnSpc>
              <a:spcBef>
                <a:spcPts val="1200"/>
              </a:spcBef>
              <a:spcAft>
                <a:spcPts val="0"/>
              </a:spcAft>
              <a:buClr>
                <a:srgbClr val="00467F"/>
              </a:buClr>
              <a:buSzPts val="1840"/>
              <a:buFont typeface="Arial"/>
              <a:buChar char="•"/>
              <a:defRPr b="0" i="0" sz="1600" u="none" cap="none" strike="noStrike">
                <a:solidFill>
                  <a:srgbClr val="324453"/>
                </a:solidFill>
                <a:latin typeface="Arial"/>
                <a:ea typeface="Arial"/>
                <a:cs typeface="Arial"/>
                <a:sym typeface="Arial"/>
              </a:defRPr>
            </a:lvl3pPr>
            <a:lvl4pPr indent="-338137" lvl="3" marL="1828800" marR="0" rtl="0" algn="l">
              <a:lnSpc>
                <a:spcPct val="100000"/>
              </a:lnSpc>
              <a:spcBef>
                <a:spcPts val="1200"/>
              </a:spcBef>
              <a:spcAft>
                <a:spcPts val="0"/>
              </a:spcAft>
              <a:buClr>
                <a:srgbClr val="E5C454"/>
              </a:buClr>
              <a:buSzPts val="1725"/>
              <a:buFont typeface="Arial"/>
              <a:buChar char="•"/>
              <a:defRPr b="0" i="0" sz="1500" u="none" cap="none" strike="noStrike">
                <a:solidFill>
                  <a:schemeClr val="dk1"/>
                </a:solidFill>
                <a:latin typeface="Arial"/>
                <a:ea typeface="Arial"/>
                <a:cs typeface="Arial"/>
                <a:sym typeface="Arial"/>
              </a:defRPr>
            </a:lvl4pPr>
            <a:lvl5pPr indent="-330835" lvl="4" marL="2286000" marR="0" rtl="0" algn="l">
              <a:lnSpc>
                <a:spcPct val="100000"/>
              </a:lnSpc>
              <a:spcBef>
                <a:spcPts val="600"/>
              </a:spcBef>
              <a:spcAft>
                <a:spcPts val="0"/>
              </a:spcAft>
              <a:buClr>
                <a:srgbClr val="00467F"/>
              </a:buClr>
              <a:buSzPts val="1610"/>
              <a:buFont typeface="Arial"/>
              <a:buChar char="•"/>
              <a:defRPr b="0" i="0" sz="1400" u="none" cap="none" strike="noStrike">
                <a:solidFill>
                  <a:srgbClr val="324453"/>
                </a:solidFill>
                <a:latin typeface="Arial"/>
                <a:ea typeface="Arial"/>
                <a:cs typeface="Arial"/>
                <a:sym typeface="Arial"/>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29" name="Shape 29"/>
        <p:cNvGrpSpPr/>
        <p:nvPr/>
      </p:nvGrpSpPr>
      <p:grpSpPr>
        <a:xfrm>
          <a:off x="0" y="0"/>
          <a:ext cx="0" cy="0"/>
          <a:chOff x="0" y="0"/>
          <a:chExt cx="0" cy="0"/>
        </a:xfrm>
      </p:grpSpPr>
      <p:pic>
        <p:nvPicPr>
          <p:cNvPr id="30" name="Google Shape;30;p5"/>
          <p:cNvPicPr preferRelativeResize="0"/>
          <p:nvPr/>
        </p:nvPicPr>
        <p:blipFill rotWithShape="1">
          <a:blip r:embed="rId2">
            <a:alphaModFix/>
          </a:blip>
          <a:srcRect b="0" l="0" r="5247" t="0"/>
          <a:stretch/>
        </p:blipFill>
        <p:spPr>
          <a:xfrm>
            <a:off x="3381376" y="-3262"/>
            <a:ext cx="8801100" cy="5224773"/>
          </a:xfrm>
          <a:prstGeom prst="rect">
            <a:avLst/>
          </a:prstGeom>
          <a:noFill/>
          <a:ln>
            <a:noFill/>
          </a:ln>
        </p:spPr>
      </p:pic>
      <p:sp>
        <p:nvSpPr>
          <p:cNvPr id="31" name="Google Shape;31;p5"/>
          <p:cNvSpPr/>
          <p:nvPr/>
        </p:nvSpPr>
        <p:spPr>
          <a:xfrm>
            <a:off x="10464800" y="6365601"/>
            <a:ext cx="1728000" cy="284400"/>
          </a:xfrm>
          <a:custGeom>
            <a:rect b="b" l="l" r="r" t="t"/>
            <a:pathLst>
              <a:path extrusionOk="0" h="355600" w="1727200">
                <a:moveTo>
                  <a:pt x="0" y="355600"/>
                </a:moveTo>
                <a:lnTo>
                  <a:pt x="1727200" y="355600"/>
                </a:lnTo>
                <a:lnTo>
                  <a:pt x="1727200" y="0"/>
                </a:lnTo>
                <a:lnTo>
                  <a:pt x="0" y="0"/>
                </a:lnTo>
                <a:lnTo>
                  <a:pt x="0" y="355600"/>
                </a:lnTo>
                <a:close/>
              </a:path>
            </a:pathLst>
          </a:custGeom>
          <a:solidFill>
            <a:srgbClr val="E5C45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 name="Google Shape;32;p5"/>
          <p:cNvSpPr txBox="1"/>
          <p:nvPr/>
        </p:nvSpPr>
        <p:spPr>
          <a:xfrm>
            <a:off x="10550400" y="6417268"/>
            <a:ext cx="1440000" cy="18466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Arial"/>
              <a:buNone/>
            </a:pPr>
            <a:r>
              <a:rPr b="1" i="0" lang="fr-CA" sz="1200" u="none" cap="none" strike="noStrike">
                <a:solidFill>
                  <a:srgbClr val="FFFFFF"/>
                </a:solidFill>
                <a:latin typeface="Arial"/>
                <a:ea typeface="Arial"/>
                <a:cs typeface="Arial"/>
                <a:sym typeface="Arial"/>
              </a:rPr>
              <a:t>CRIM | </a:t>
            </a:r>
            <a:fld id="{00000000-1234-1234-1234-123412341234}" type="slidenum">
              <a:rPr b="1" i="0" lang="fr-CA" sz="1200" u="none" cap="none" strike="noStrike">
                <a:solidFill>
                  <a:srgbClr val="FFFFFF"/>
                </a:solidFill>
                <a:latin typeface="Arial"/>
                <a:ea typeface="Arial"/>
                <a:cs typeface="Arial"/>
                <a:sym typeface="Arial"/>
              </a:rPr>
              <a:t>‹#›</a:t>
            </a:fld>
            <a:endParaRPr b="1" i="0" sz="1200" u="none" cap="none" strike="noStrike">
              <a:solidFill>
                <a:srgbClr val="FFFFFF"/>
              </a:solidFill>
              <a:latin typeface="Arial"/>
              <a:ea typeface="Arial"/>
              <a:cs typeface="Arial"/>
              <a:sym typeface="Arial"/>
            </a:endParaRPr>
          </a:p>
        </p:txBody>
      </p:sp>
      <p:sp>
        <p:nvSpPr>
          <p:cNvPr id="33" name="Google Shape;33;p5"/>
          <p:cNvSpPr txBox="1"/>
          <p:nvPr>
            <p:ph idx="1" type="body"/>
          </p:nvPr>
        </p:nvSpPr>
        <p:spPr>
          <a:xfrm>
            <a:off x="915458" y="0"/>
            <a:ext cx="9549342" cy="1162373"/>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00467F"/>
              </a:buClr>
              <a:buSzPts val="2400"/>
              <a:buFont typeface="Arial"/>
              <a:buNone/>
              <a:defRPr b="1" i="0" sz="2400" u="none" cap="none" strike="noStrike">
                <a:solidFill>
                  <a:srgbClr val="00467F"/>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2" type="body"/>
          </p:nvPr>
        </p:nvSpPr>
        <p:spPr>
          <a:xfrm>
            <a:off x="915458" y="1390650"/>
            <a:ext cx="10419292" cy="4926884"/>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467F"/>
              </a:buClr>
              <a:buSzPts val="1800"/>
              <a:buFont typeface="Arial"/>
              <a:buNone/>
              <a:defRPr b="1" i="0" sz="1800" u="none" cap="none" strike="noStrike">
                <a:solidFill>
                  <a:srgbClr val="00467F"/>
                </a:solidFill>
                <a:latin typeface="Arial"/>
                <a:ea typeface="Arial"/>
                <a:cs typeface="Arial"/>
                <a:sym typeface="Arial"/>
              </a:defRPr>
            </a:lvl1pPr>
            <a:lvl2pPr indent="-228600" lvl="1" marL="914400" marR="0" rtl="0" algn="l">
              <a:lnSpc>
                <a:spcPct val="100000"/>
              </a:lnSpc>
              <a:spcBef>
                <a:spcPts val="1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345439" lvl="2" marL="1371600" marR="0" rtl="0" algn="l">
              <a:lnSpc>
                <a:spcPct val="100000"/>
              </a:lnSpc>
              <a:spcBef>
                <a:spcPts val="1200"/>
              </a:spcBef>
              <a:spcAft>
                <a:spcPts val="0"/>
              </a:spcAft>
              <a:buClr>
                <a:srgbClr val="00467F"/>
              </a:buClr>
              <a:buSzPts val="1840"/>
              <a:buFont typeface="Arial"/>
              <a:buChar char="•"/>
              <a:defRPr b="0" i="0" sz="1600" u="none" cap="none" strike="noStrike">
                <a:solidFill>
                  <a:srgbClr val="324453"/>
                </a:solidFill>
                <a:latin typeface="Arial"/>
                <a:ea typeface="Arial"/>
                <a:cs typeface="Arial"/>
                <a:sym typeface="Arial"/>
              </a:defRPr>
            </a:lvl3pPr>
            <a:lvl4pPr indent="-338137" lvl="3" marL="1828800" marR="0" rtl="0" algn="l">
              <a:lnSpc>
                <a:spcPct val="100000"/>
              </a:lnSpc>
              <a:spcBef>
                <a:spcPts val="1200"/>
              </a:spcBef>
              <a:spcAft>
                <a:spcPts val="0"/>
              </a:spcAft>
              <a:buClr>
                <a:srgbClr val="E5C454"/>
              </a:buClr>
              <a:buSzPts val="1725"/>
              <a:buFont typeface="Arial"/>
              <a:buChar char="•"/>
              <a:defRPr b="0" i="0" sz="1500" u="none" cap="none" strike="noStrike">
                <a:solidFill>
                  <a:schemeClr val="dk1"/>
                </a:solidFill>
                <a:latin typeface="Arial"/>
                <a:ea typeface="Arial"/>
                <a:cs typeface="Arial"/>
                <a:sym typeface="Arial"/>
              </a:defRPr>
            </a:lvl4pPr>
            <a:lvl5pPr indent="-330835" lvl="4" marL="2286000" marR="0" rtl="0" algn="l">
              <a:lnSpc>
                <a:spcPct val="100000"/>
              </a:lnSpc>
              <a:spcBef>
                <a:spcPts val="600"/>
              </a:spcBef>
              <a:spcAft>
                <a:spcPts val="0"/>
              </a:spcAft>
              <a:buClr>
                <a:srgbClr val="00467F"/>
              </a:buClr>
              <a:buSzPts val="1610"/>
              <a:buFont typeface="Arial"/>
              <a:buChar char="•"/>
              <a:defRPr b="0" i="0" sz="1400" u="none" cap="none" strike="noStrike">
                <a:solidFill>
                  <a:srgbClr val="324453"/>
                </a:solidFill>
                <a:latin typeface="Arial"/>
                <a:ea typeface="Arial"/>
                <a:cs typeface="Arial"/>
                <a:sym typeface="Arial"/>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mparison">
  <p:cSld name="1_Comparison">
    <p:spTree>
      <p:nvGrpSpPr>
        <p:cNvPr id="35" name="Shape 35"/>
        <p:cNvGrpSpPr/>
        <p:nvPr/>
      </p:nvGrpSpPr>
      <p:grpSpPr>
        <a:xfrm>
          <a:off x="0" y="0"/>
          <a:ext cx="0" cy="0"/>
          <a:chOff x="0" y="0"/>
          <a:chExt cx="0" cy="0"/>
        </a:xfrm>
      </p:grpSpPr>
      <p:pic>
        <p:nvPicPr>
          <p:cNvPr id="36" name="Google Shape;36;p6"/>
          <p:cNvPicPr preferRelativeResize="0"/>
          <p:nvPr/>
        </p:nvPicPr>
        <p:blipFill rotWithShape="1">
          <a:blip r:embed="rId2">
            <a:alphaModFix/>
          </a:blip>
          <a:srcRect b="0" l="0" r="5247" t="0"/>
          <a:stretch/>
        </p:blipFill>
        <p:spPr>
          <a:xfrm>
            <a:off x="3381376" y="-3262"/>
            <a:ext cx="8801100" cy="5224773"/>
          </a:xfrm>
          <a:prstGeom prst="rect">
            <a:avLst/>
          </a:prstGeom>
          <a:noFill/>
          <a:ln>
            <a:noFill/>
          </a:ln>
        </p:spPr>
      </p:pic>
      <p:sp>
        <p:nvSpPr>
          <p:cNvPr id="37" name="Google Shape;37;p6"/>
          <p:cNvSpPr/>
          <p:nvPr/>
        </p:nvSpPr>
        <p:spPr>
          <a:xfrm>
            <a:off x="10464800" y="6365601"/>
            <a:ext cx="1728000" cy="284400"/>
          </a:xfrm>
          <a:custGeom>
            <a:rect b="b" l="l" r="r" t="t"/>
            <a:pathLst>
              <a:path extrusionOk="0" h="355600" w="1727200">
                <a:moveTo>
                  <a:pt x="0" y="355600"/>
                </a:moveTo>
                <a:lnTo>
                  <a:pt x="1727200" y="355600"/>
                </a:lnTo>
                <a:lnTo>
                  <a:pt x="1727200" y="0"/>
                </a:lnTo>
                <a:lnTo>
                  <a:pt x="0" y="0"/>
                </a:lnTo>
                <a:lnTo>
                  <a:pt x="0" y="355600"/>
                </a:lnTo>
                <a:close/>
              </a:path>
            </a:pathLst>
          </a:custGeom>
          <a:solidFill>
            <a:srgbClr val="E5C45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 name="Google Shape;38;p6"/>
          <p:cNvSpPr txBox="1"/>
          <p:nvPr/>
        </p:nvSpPr>
        <p:spPr>
          <a:xfrm>
            <a:off x="10550400" y="6417268"/>
            <a:ext cx="1440000" cy="18466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Arial"/>
              <a:buNone/>
            </a:pPr>
            <a:r>
              <a:rPr b="1" i="0" lang="fr-CA" sz="1200" u="none" cap="none" strike="noStrike">
                <a:solidFill>
                  <a:srgbClr val="FFFFFF"/>
                </a:solidFill>
                <a:latin typeface="Arial"/>
                <a:ea typeface="Arial"/>
                <a:cs typeface="Arial"/>
                <a:sym typeface="Arial"/>
              </a:rPr>
              <a:t>CRIM | </a:t>
            </a:r>
            <a:fld id="{00000000-1234-1234-1234-123412341234}" type="slidenum">
              <a:rPr b="1" i="0" lang="fr-CA" sz="1200" u="none" cap="none" strike="noStrike">
                <a:solidFill>
                  <a:srgbClr val="FFFFFF"/>
                </a:solidFill>
                <a:latin typeface="Arial"/>
                <a:ea typeface="Arial"/>
                <a:cs typeface="Arial"/>
                <a:sym typeface="Arial"/>
              </a:rPr>
              <a:t>‹#›</a:t>
            </a:fld>
            <a:endParaRPr b="1" i="0" sz="1200" u="none" cap="none" strike="noStrike">
              <a:solidFill>
                <a:srgbClr val="FFFFFF"/>
              </a:solidFill>
              <a:latin typeface="Arial"/>
              <a:ea typeface="Arial"/>
              <a:cs typeface="Arial"/>
              <a:sym typeface="Arial"/>
            </a:endParaRPr>
          </a:p>
        </p:txBody>
      </p:sp>
      <p:sp>
        <p:nvSpPr>
          <p:cNvPr id="39" name="Google Shape;39;p6"/>
          <p:cNvSpPr txBox="1"/>
          <p:nvPr>
            <p:ph idx="1" type="body"/>
          </p:nvPr>
        </p:nvSpPr>
        <p:spPr>
          <a:xfrm>
            <a:off x="915458" y="0"/>
            <a:ext cx="9549342" cy="1162373"/>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00467F"/>
              </a:buClr>
              <a:buSzPts val="2400"/>
              <a:buFont typeface="Arial"/>
              <a:buNone/>
              <a:defRPr b="1" i="0" sz="2400" u="none" cap="none" strike="noStrike">
                <a:solidFill>
                  <a:srgbClr val="00467F"/>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6"/>
          <p:cNvSpPr txBox="1"/>
          <p:nvPr>
            <p:ph idx="2" type="body"/>
          </p:nvPr>
        </p:nvSpPr>
        <p:spPr>
          <a:xfrm>
            <a:off x="915458" y="1390650"/>
            <a:ext cx="5542492" cy="4926884"/>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467F"/>
              </a:buClr>
              <a:buSzPts val="1800"/>
              <a:buFont typeface="Arial"/>
              <a:buNone/>
              <a:defRPr b="1" i="0" sz="1800" u="none" cap="none" strike="noStrike">
                <a:solidFill>
                  <a:srgbClr val="00467F"/>
                </a:solidFill>
                <a:latin typeface="Arial"/>
                <a:ea typeface="Arial"/>
                <a:cs typeface="Arial"/>
                <a:sym typeface="Arial"/>
              </a:defRPr>
            </a:lvl1pPr>
            <a:lvl2pPr indent="-228600" lvl="1" marL="914400" marR="0" rtl="0" algn="l">
              <a:lnSpc>
                <a:spcPct val="100000"/>
              </a:lnSpc>
              <a:spcBef>
                <a:spcPts val="1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345439" lvl="2" marL="1371600" marR="0" rtl="0" algn="l">
              <a:lnSpc>
                <a:spcPct val="100000"/>
              </a:lnSpc>
              <a:spcBef>
                <a:spcPts val="1200"/>
              </a:spcBef>
              <a:spcAft>
                <a:spcPts val="0"/>
              </a:spcAft>
              <a:buClr>
                <a:srgbClr val="00467F"/>
              </a:buClr>
              <a:buSzPts val="1840"/>
              <a:buFont typeface="Arial"/>
              <a:buChar char="•"/>
              <a:defRPr b="0" i="0" sz="1600" u="none" cap="none" strike="noStrike">
                <a:solidFill>
                  <a:srgbClr val="324453"/>
                </a:solidFill>
                <a:latin typeface="Arial"/>
                <a:ea typeface="Arial"/>
                <a:cs typeface="Arial"/>
                <a:sym typeface="Arial"/>
              </a:defRPr>
            </a:lvl3pPr>
            <a:lvl4pPr indent="-338137" lvl="3" marL="1828800" marR="0" rtl="0" algn="l">
              <a:lnSpc>
                <a:spcPct val="100000"/>
              </a:lnSpc>
              <a:spcBef>
                <a:spcPts val="1200"/>
              </a:spcBef>
              <a:spcAft>
                <a:spcPts val="0"/>
              </a:spcAft>
              <a:buClr>
                <a:srgbClr val="E5C454"/>
              </a:buClr>
              <a:buSzPts val="1725"/>
              <a:buFont typeface="Arial"/>
              <a:buChar char="•"/>
              <a:defRPr b="0" i="0" sz="1500" u="none" cap="none" strike="noStrike">
                <a:solidFill>
                  <a:schemeClr val="dk1"/>
                </a:solidFill>
                <a:latin typeface="Arial"/>
                <a:ea typeface="Arial"/>
                <a:cs typeface="Arial"/>
                <a:sym typeface="Arial"/>
              </a:defRPr>
            </a:lvl4pPr>
            <a:lvl5pPr indent="-330835" lvl="4" marL="2286000" marR="0" rtl="0" algn="l">
              <a:lnSpc>
                <a:spcPct val="100000"/>
              </a:lnSpc>
              <a:spcBef>
                <a:spcPts val="600"/>
              </a:spcBef>
              <a:spcAft>
                <a:spcPts val="0"/>
              </a:spcAft>
              <a:buClr>
                <a:srgbClr val="00467F"/>
              </a:buClr>
              <a:buSzPts val="1610"/>
              <a:buFont typeface="Arial"/>
              <a:buChar char="•"/>
              <a:defRPr b="0" i="0" sz="1400" u="none" cap="none" strike="noStrike">
                <a:solidFill>
                  <a:srgbClr val="324453"/>
                </a:solidFill>
                <a:latin typeface="Arial"/>
                <a:ea typeface="Arial"/>
                <a:cs typeface="Arial"/>
                <a:sym typeface="Arial"/>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spTree>
      <p:nvGrpSpPr>
        <p:cNvPr id="41" name="Shape 41"/>
        <p:cNvGrpSpPr/>
        <p:nvPr/>
      </p:nvGrpSpPr>
      <p:grpSpPr>
        <a:xfrm>
          <a:off x="0" y="0"/>
          <a:ext cx="0" cy="0"/>
          <a:chOff x="0" y="0"/>
          <a:chExt cx="0" cy="0"/>
        </a:xfrm>
      </p:grpSpPr>
      <p:sp>
        <p:nvSpPr>
          <p:cNvPr id="42" name="Google Shape;42;p7"/>
          <p:cNvSpPr/>
          <p:nvPr/>
        </p:nvSpPr>
        <p:spPr>
          <a:xfrm>
            <a:off x="10464800" y="6365601"/>
            <a:ext cx="1728000" cy="284400"/>
          </a:xfrm>
          <a:custGeom>
            <a:rect b="b" l="l" r="r" t="t"/>
            <a:pathLst>
              <a:path extrusionOk="0" h="355600" w="1727200">
                <a:moveTo>
                  <a:pt x="0" y="355600"/>
                </a:moveTo>
                <a:lnTo>
                  <a:pt x="1727200" y="355600"/>
                </a:lnTo>
                <a:lnTo>
                  <a:pt x="1727200" y="0"/>
                </a:lnTo>
                <a:lnTo>
                  <a:pt x="0" y="0"/>
                </a:lnTo>
                <a:lnTo>
                  <a:pt x="0" y="355600"/>
                </a:lnTo>
                <a:close/>
              </a:path>
            </a:pathLst>
          </a:custGeom>
          <a:solidFill>
            <a:srgbClr val="E5C45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 name="Google Shape;43;p7"/>
          <p:cNvSpPr txBox="1"/>
          <p:nvPr/>
        </p:nvSpPr>
        <p:spPr>
          <a:xfrm>
            <a:off x="10550400" y="6417268"/>
            <a:ext cx="1440000" cy="18466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Arial"/>
              <a:buNone/>
            </a:pPr>
            <a:r>
              <a:rPr b="1" i="0" lang="fr-CA" sz="1200" u="none" cap="none" strike="noStrike">
                <a:solidFill>
                  <a:srgbClr val="FFFFFF"/>
                </a:solidFill>
                <a:latin typeface="Arial"/>
                <a:ea typeface="Arial"/>
                <a:cs typeface="Arial"/>
                <a:sym typeface="Arial"/>
              </a:rPr>
              <a:t>CRIM | </a:t>
            </a:r>
            <a:fld id="{00000000-1234-1234-1234-123412341234}" type="slidenum">
              <a:rPr b="1" i="0" lang="fr-CA" sz="1200" u="none" cap="none" strike="noStrike">
                <a:solidFill>
                  <a:srgbClr val="FFFFFF"/>
                </a:solidFill>
                <a:latin typeface="Arial"/>
                <a:ea typeface="Arial"/>
                <a:cs typeface="Arial"/>
                <a:sym typeface="Arial"/>
              </a:rPr>
              <a:t>‹#›</a:t>
            </a:fld>
            <a:endParaRPr b="1" i="0" sz="12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44" name="Shape 44"/>
        <p:cNvGrpSpPr/>
        <p:nvPr/>
      </p:nvGrpSpPr>
      <p:grpSpPr>
        <a:xfrm>
          <a:off x="0" y="0"/>
          <a:ext cx="0" cy="0"/>
          <a:chOff x="0" y="0"/>
          <a:chExt cx="0" cy="0"/>
        </a:xfrm>
      </p:grpSpPr>
      <p:pic>
        <p:nvPicPr>
          <p:cNvPr id="45" name="Google Shape;45;p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6" name="Google Shape;46;p8"/>
          <p:cNvSpPr/>
          <p:nvPr/>
        </p:nvSpPr>
        <p:spPr>
          <a:xfrm>
            <a:off x="10464800" y="6365601"/>
            <a:ext cx="1728000" cy="284400"/>
          </a:xfrm>
          <a:custGeom>
            <a:rect b="b" l="l" r="r" t="t"/>
            <a:pathLst>
              <a:path extrusionOk="0" h="355600" w="1727200">
                <a:moveTo>
                  <a:pt x="0" y="355600"/>
                </a:moveTo>
                <a:lnTo>
                  <a:pt x="1727200" y="355600"/>
                </a:lnTo>
                <a:lnTo>
                  <a:pt x="1727200" y="0"/>
                </a:lnTo>
                <a:lnTo>
                  <a:pt x="0" y="0"/>
                </a:lnTo>
                <a:lnTo>
                  <a:pt x="0" y="355600"/>
                </a:lnTo>
                <a:close/>
              </a:path>
            </a:pathLst>
          </a:custGeom>
          <a:solidFill>
            <a:srgbClr val="E5C45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 name="Google Shape;47;p8"/>
          <p:cNvSpPr txBox="1"/>
          <p:nvPr/>
        </p:nvSpPr>
        <p:spPr>
          <a:xfrm>
            <a:off x="10550400" y="6417268"/>
            <a:ext cx="1440000" cy="18466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Arial"/>
              <a:buNone/>
            </a:pPr>
            <a:r>
              <a:rPr b="1" i="0" lang="fr-CA" sz="1200" u="none" cap="none" strike="noStrike">
                <a:solidFill>
                  <a:srgbClr val="FFFFFF"/>
                </a:solidFill>
                <a:latin typeface="Arial"/>
                <a:ea typeface="Arial"/>
                <a:cs typeface="Arial"/>
                <a:sym typeface="Arial"/>
              </a:rPr>
              <a:t>CRIM | </a:t>
            </a:r>
            <a:fld id="{00000000-1234-1234-1234-123412341234}" type="slidenum">
              <a:rPr b="1" i="0" lang="fr-CA" sz="1200" u="none" cap="none" strike="noStrike">
                <a:solidFill>
                  <a:srgbClr val="FFFFFF"/>
                </a:solidFill>
                <a:latin typeface="Arial"/>
                <a:ea typeface="Arial"/>
                <a:cs typeface="Arial"/>
                <a:sym typeface="Arial"/>
              </a:rPr>
              <a:t>‹#›</a:t>
            </a:fld>
            <a:endParaRPr b="1" i="0" sz="1200" u="none" cap="none" strike="noStrike">
              <a:solidFill>
                <a:srgbClr val="FFFFFF"/>
              </a:solidFill>
              <a:latin typeface="Arial"/>
              <a:ea typeface="Arial"/>
              <a:cs typeface="Arial"/>
              <a:sym typeface="Arial"/>
            </a:endParaRPr>
          </a:p>
        </p:txBody>
      </p:sp>
      <p:sp>
        <p:nvSpPr>
          <p:cNvPr id="48" name="Google Shape;48;p8"/>
          <p:cNvSpPr txBox="1"/>
          <p:nvPr>
            <p:ph idx="1" type="body"/>
          </p:nvPr>
        </p:nvSpPr>
        <p:spPr>
          <a:xfrm>
            <a:off x="4040505" y="575733"/>
            <a:ext cx="6646311" cy="5688267"/>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00467F"/>
              </a:buClr>
              <a:buSzPts val="4500"/>
              <a:buFont typeface="Arial"/>
              <a:buNone/>
              <a:defRPr b="1" i="0" sz="4500" u="none" cap="none" strike="noStrike">
                <a:solidFill>
                  <a:srgbClr val="00467F"/>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49" name="Shape 49"/>
        <p:cNvGrpSpPr/>
        <p:nvPr/>
      </p:nvGrpSpPr>
      <p:grpSpPr>
        <a:xfrm>
          <a:off x="0" y="0"/>
          <a:ext cx="0" cy="0"/>
          <a:chOff x="0" y="0"/>
          <a:chExt cx="0" cy="0"/>
        </a:xfrm>
      </p:grpSpPr>
      <p:pic>
        <p:nvPicPr>
          <p:cNvPr id="50" name="Google Shape;50;p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1" name="Google Shape;51;p9"/>
          <p:cNvSpPr/>
          <p:nvPr/>
        </p:nvSpPr>
        <p:spPr>
          <a:xfrm>
            <a:off x="10464800" y="6365601"/>
            <a:ext cx="1728000" cy="284400"/>
          </a:xfrm>
          <a:custGeom>
            <a:rect b="b" l="l" r="r" t="t"/>
            <a:pathLst>
              <a:path extrusionOk="0" h="355600" w="1727200">
                <a:moveTo>
                  <a:pt x="0" y="355600"/>
                </a:moveTo>
                <a:lnTo>
                  <a:pt x="1727200" y="355600"/>
                </a:lnTo>
                <a:lnTo>
                  <a:pt x="1727200" y="0"/>
                </a:lnTo>
                <a:lnTo>
                  <a:pt x="0" y="0"/>
                </a:lnTo>
                <a:lnTo>
                  <a:pt x="0" y="355600"/>
                </a:lnTo>
                <a:close/>
              </a:path>
            </a:pathLst>
          </a:custGeom>
          <a:solidFill>
            <a:srgbClr val="E5C45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 name="Google Shape;52;p9"/>
          <p:cNvSpPr txBox="1"/>
          <p:nvPr/>
        </p:nvSpPr>
        <p:spPr>
          <a:xfrm>
            <a:off x="10550400" y="6417268"/>
            <a:ext cx="1440000" cy="18466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Arial"/>
              <a:buNone/>
            </a:pPr>
            <a:r>
              <a:rPr b="1" i="0" lang="fr-CA" sz="1200" u="none" cap="none" strike="noStrike">
                <a:solidFill>
                  <a:srgbClr val="FFFFFF"/>
                </a:solidFill>
                <a:latin typeface="Arial"/>
                <a:ea typeface="Arial"/>
                <a:cs typeface="Arial"/>
                <a:sym typeface="Arial"/>
              </a:rPr>
              <a:t>CRIM | </a:t>
            </a:r>
            <a:fld id="{00000000-1234-1234-1234-123412341234}" type="slidenum">
              <a:rPr b="1" i="0" lang="fr-CA" sz="1200" u="none" cap="none" strike="noStrike">
                <a:solidFill>
                  <a:srgbClr val="FFFFFF"/>
                </a:solidFill>
                <a:latin typeface="Arial"/>
                <a:ea typeface="Arial"/>
                <a:cs typeface="Arial"/>
                <a:sym typeface="Arial"/>
              </a:rPr>
              <a:t>‹#›</a:t>
            </a:fld>
            <a:endParaRPr b="1" i="0" sz="1200" u="none" cap="none" strike="noStrike">
              <a:solidFill>
                <a:srgbClr val="FFFFFF"/>
              </a:solidFill>
              <a:latin typeface="Arial"/>
              <a:ea typeface="Arial"/>
              <a:cs typeface="Arial"/>
              <a:sym typeface="Arial"/>
            </a:endParaRPr>
          </a:p>
        </p:txBody>
      </p:sp>
      <p:sp>
        <p:nvSpPr>
          <p:cNvPr id="53" name="Google Shape;53;p9"/>
          <p:cNvSpPr txBox="1"/>
          <p:nvPr>
            <p:ph idx="1" type="body"/>
          </p:nvPr>
        </p:nvSpPr>
        <p:spPr>
          <a:xfrm>
            <a:off x="4040505" y="575733"/>
            <a:ext cx="6646311" cy="5688267"/>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chemeClr val="lt1"/>
              </a:buClr>
              <a:buSzPts val="4500"/>
              <a:buFont typeface="Arial"/>
              <a:buNone/>
              <a:defRPr b="1" i="0" sz="45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54" name="Shape 54"/>
        <p:cNvGrpSpPr/>
        <p:nvPr/>
      </p:nvGrpSpPr>
      <p:grpSpPr>
        <a:xfrm>
          <a:off x="0" y="0"/>
          <a:ext cx="0" cy="0"/>
          <a:chOff x="0" y="0"/>
          <a:chExt cx="0" cy="0"/>
        </a:xfrm>
      </p:grpSpPr>
      <p:pic>
        <p:nvPicPr>
          <p:cNvPr id="55" name="Google Shape;55;p1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6" name="Google Shape;56;p10"/>
          <p:cNvSpPr txBox="1"/>
          <p:nvPr>
            <p:ph idx="1" type="body"/>
          </p:nvPr>
        </p:nvSpPr>
        <p:spPr>
          <a:xfrm>
            <a:off x="5280000" y="2160000"/>
            <a:ext cx="5760000" cy="52322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E5C454"/>
              </a:buClr>
              <a:buSzPts val="3400"/>
              <a:buFont typeface="Arial"/>
              <a:buNone/>
              <a:defRPr b="1" i="0" sz="3400" u="none" cap="none" strike="noStrike">
                <a:solidFill>
                  <a:srgbClr val="E5C454"/>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7" name="Google Shape;57;p10"/>
          <p:cNvSpPr txBox="1"/>
          <p:nvPr>
            <p:ph idx="2" type="body"/>
          </p:nvPr>
        </p:nvSpPr>
        <p:spPr>
          <a:xfrm>
            <a:off x="5280000" y="2764685"/>
            <a:ext cx="6204563" cy="104644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3400"/>
              <a:buFont typeface="Arial"/>
              <a:buNone/>
              <a:defRPr b="1" i="0" sz="34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 name="Google Shape;58;p10"/>
          <p:cNvSpPr txBox="1"/>
          <p:nvPr>
            <p:ph idx="3" type="body"/>
          </p:nvPr>
        </p:nvSpPr>
        <p:spPr>
          <a:xfrm>
            <a:off x="5280000" y="4784409"/>
            <a:ext cx="5421867" cy="52322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0"/>
              </a:spcBef>
              <a:spcAft>
                <a:spcPts val="0"/>
              </a:spcAft>
              <a:buClr>
                <a:schemeClr val="lt1"/>
              </a:buClr>
              <a:buSzPts val="1700"/>
              <a:buFont typeface="Arial"/>
              <a:buNone/>
              <a:defRPr b="1" i="0" sz="17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 name="Google Shape;59;p10"/>
          <p:cNvSpPr txBox="1"/>
          <p:nvPr>
            <p:ph idx="4" type="body"/>
          </p:nvPr>
        </p:nvSpPr>
        <p:spPr>
          <a:xfrm>
            <a:off x="717513" y="6243847"/>
            <a:ext cx="2400000" cy="184666"/>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324453"/>
              </a:buClr>
              <a:buSzPts val="1200"/>
              <a:buFont typeface="Arial"/>
              <a:buNone/>
              <a:defRPr b="0" i="0" sz="1200" u="none" cap="none" strike="noStrike">
                <a:solidFill>
                  <a:srgbClr val="324453"/>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60" name="Google Shape;60;p10"/>
          <p:cNvPicPr preferRelativeResize="0"/>
          <p:nvPr/>
        </p:nvPicPr>
        <p:blipFill rotWithShape="1">
          <a:blip r:embed="rId3">
            <a:alphaModFix/>
          </a:blip>
          <a:srcRect b="0" l="0" r="0" t="0"/>
          <a:stretch/>
        </p:blipFill>
        <p:spPr>
          <a:xfrm>
            <a:off x="8693649" y="6069956"/>
            <a:ext cx="1603058" cy="48291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21.png"/><Relationship Id="rId5"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37.png"/><Relationship Id="rId6"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2.png"/><Relationship Id="rId4" Type="http://schemas.openxmlformats.org/officeDocument/2006/relationships/image" Target="../media/image44.png"/><Relationship Id="rId5"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5.png"/><Relationship Id="rId4" Type="http://schemas.openxmlformats.org/officeDocument/2006/relationships/image" Target="../media/image48.png"/><Relationship Id="rId5"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jpg"/><Relationship Id="rId4" Type="http://schemas.openxmlformats.org/officeDocument/2006/relationships/image" Target="../media/image22.png"/><Relationship Id="rId5" Type="http://schemas.openxmlformats.org/officeDocument/2006/relationships/image" Target="../media/image2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jpg"/><Relationship Id="rId4" Type="http://schemas.openxmlformats.org/officeDocument/2006/relationships/image" Target="../media/image27.png"/><Relationship Id="rId11" Type="http://schemas.openxmlformats.org/officeDocument/2006/relationships/image" Target="../media/image32.png"/><Relationship Id="rId10" Type="http://schemas.openxmlformats.org/officeDocument/2006/relationships/image" Target="../media/image33.png"/><Relationship Id="rId9"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28.png"/><Relationship Id="rId7" Type="http://schemas.openxmlformats.org/officeDocument/2006/relationships/image" Target="../media/image31.png"/><Relationship Id="rId8"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49.png"/><Relationship Id="rId5" Type="http://schemas.openxmlformats.org/officeDocument/2006/relationships/image" Target="../media/image45.png"/><Relationship Id="rId6"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1"/>
          <p:cNvSpPr txBox="1"/>
          <p:nvPr>
            <p:ph idx="1" type="body"/>
          </p:nvPr>
        </p:nvSpPr>
        <p:spPr>
          <a:xfrm>
            <a:off x="5280000" y="2160000"/>
            <a:ext cx="5760000" cy="5232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E5C454"/>
              </a:buClr>
              <a:buSzPts val="3400"/>
              <a:buNone/>
            </a:pPr>
            <a:r>
              <a:rPr lang="fr-CA" sz="2400"/>
              <a:t>Machine learning integration in Earth observation projects at CRIM</a:t>
            </a:r>
            <a:endParaRPr sz="2400"/>
          </a:p>
        </p:txBody>
      </p:sp>
      <p:sp>
        <p:nvSpPr>
          <p:cNvPr id="66" name="Google Shape;66;p11"/>
          <p:cNvSpPr txBox="1"/>
          <p:nvPr>
            <p:ph idx="2" type="body"/>
          </p:nvPr>
        </p:nvSpPr>
        <p:spPr>
          <a:xfrm>
            <a:off x="5280000" y="3145685"/>
            <a:ext cx="6204600" cy="1046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400"/>
              <a:buNone/>
            </a:pPr>
            <a:r>
              <a:t/>
            </a:r>
            <a:endParaRPr/>
          </a:p>
        </p:txBody>
      </p:sp>
      <p:sp>
        <p:nvSpPr>
          <p:cNvPr id="67" name="Google Shape;67;p11"/>
          <p:cNvSpPr txBox="1"/>
          <p:nvPr>
            <p:ph idx="3" type="body"/>
          </p:nvPr>
        </p:nvSpPr>
        <p:spPr>
          <a:xfrm>
            <a:off x="5280000" y="4784409"/>
            <a:ext cx="5421867" cy="52322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1"/>
              </a:buClr>
              <a:buSzPts val="1700"/>
              <a:buNone/>
            </a:pPr>
            <a:r>
              <a:rPr b="0" lang="fr-CA"/>
              <a:t>Geosymposium 2019</a:t>
            </a:r>
            <a:endParaRPr/>
          </a:p>
          <a:p>
            <a:pPr indent="0" lvl="0" marL="0" rtl="0" algn="l">
              <a:lnSpc>
                <a:spcPct val="100000"/>
              </a:lnSpc>
              <a:spcBef>
                <a:spcPts val="0"/>
              </a:spcBef>
              <a:spcAft>
                <a:spcPts val="0"/>
              </a:spcAft>
              <a:buClr>
                <a:schemeClr val="lt1"/>
              </a:buClr>
              <a:buSzPts val="1700"/>
              <a:buNone/>
            </a:pPr>
            <a:r>
              <a:t/>
            </a:r>
            <a:endParaRPr b="0"/>
          </a:p>
          <a:p>
            <a:pPr indent="0" lvl="0" marL="0" rtl="0" algn="l">
              <a:spcBef>
                <a:spcPts val="0"/>
              </a:spcBef>
              <a:spcAft>
                <a:spcPts val="0"/>
              </a:spcAft>
              <a:buClr>
                <a:schemeClr val="lt1"/>
              </a:buClr>
              <a:buSzPts val="1700"/>
              <a:buNone/>
            </a:pPr>
            <a:r>
              <a:t/>
            </a:r>
            <a:endParaRPr b="0" sz="1400"/>
          </a:p>
          <a:p>
            <a:pPr indent="0" lvl="0" marL="0" rtl="0" algn="l">
              <a:lnSpc>
                <a:spcPct val="100000"/>
              </a:lnSpc>
              <a:spcBef>
                <a:spcPts val="0"/>
              </a:spcBef>
              <a:spcAft>
                <a:spcPts val="0"/>
              </a:spcAft>
              <a:buClr>
                <a:schemeClr val="lt1"/>
              </a:buClr>
              <a:buSzPts val="1700"/>
              <a:buNone/>
            </a:pPr>
            <a:r>
              <a:rPr b="0" lang="fr-CA" sz="1400"/>
              <a:t>Jean-Francois Rajotte</a:t>
            </a:r>
            <a:endParaRPr sz="1400"/>
          </a:p>
        </p:txBody>
      </p:sp>
      <p:sp>
        <p:nvSpPr>
          <p:cNvPr id="68" name="Google Shape;68;p11"/>
          <p:cNvSpPr txBox="1"/>
          <p:nvPr>
            <p:ph idx="4" type="body"/>
          </p:nvPr>
        </p:nvSpPr>
        <p:spPr>
          <a:xfrm>
            <a:off x="717513" y="6243847"/>
            <a:ext cx="2400000" cy="18466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324453"/>
              </a:buClr>
              <a:buSzPts val="1200"/>
              <a:buNone/>
            </a:pPr>
            <a:r>
              <a:rPr lang="fr-CA"/>
              <a:t>July 15th  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0" name="Shape 150"/>
        <p:cNvGrpSpPr/>
        <p:nvPr/>
      </p:nvGrpSpPr>
      <p:grpSpPr>
        <a:xfrm>
          <a:off x="0" y="0"/>
          <a:ext cx="0" cy="0"/>
          <a:chOff x="0" y="0"/>
          <a:chExt cx="0" cy="0"/>
        </a:xfrm>
      </p:grpSpPr>
      <p:sp>
        <p:nvSpPr>
          <p:cNvPr id="151" name="Google Shape;151;p20"/>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CA"/>
              <a:t>OGC Machine Learning Testbed</a:t>
            </a:r>
            <a:endParaRPr/>
          </a:p>
          <a:p>
            <a:pPr indent="0" lvl="0" marL="0" rtl="0" algn="l">
              <a:spcBef>
                <a:spcPts val="0"/>
              </a:spcBef>
              <a:spcAft>
                <a:spcPts val="0"/>
              </a:spcAft>
              <a:buNone/>
            </a:pPr>
            <a:r>
              <a:t/>
            </a:r>
            <a:endParaRPr/>
          </a:p>
        </p:txBody>
      </p:sp>
      <p:sp>
        <p:nvSpPr>
          <p:cNvPr id="152" name="Google Shape;152;p20"/>
          <p:cNvSpPr txBox="1"/>
          <p:nvPr>
            <p:ph idx="2" type="body"/>
          </p:nvPr>
        </p:nvSpPr>
        <p:spPr>
          <a:xfrm>
            <a:off x="915458" y="1390650"/>
            <a:ext cx="10419300" cy="49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CA"/>
              <a:t>Challenges : shared knowledge</a:t>
            </a:r>
            <a:endParaRPr/>
          </a:p>
          <a:p>
            <a:pPr indent="0" lvl="0" marL="0" rtl="0" algn="l">
              <a:spcBef>
                <a:spcPts val="1500"/>
              </a:spcBef>
              <a:spcAft>
                <a:spcPts val="0"/>
              </a:spcAft>
              <a:buNone/>
            </a:pPr>
            <a:r>
              <a:rPr lang="fr-CA"/>
              <a:t>Recommendations for future work : </a:t>
            </a:r>
            <a:endParaRPr/>
          </a:p>
          <a:p>
            <a:pPr indent="-342900" lvl="0" marL="457200" rtl="0" algn="l">
              <a:spcBef>
                <a:spcPts val="1500"/>
              </a:spcBef>
              <a:spcAft>
                <a:spcPts val="0"/>
              </a:spcAft>
              <a:buSzPts val="1800"/>
              <a:buChar char="●"/>
            </a:pPr>
            <a:r>
              <a:rPr lang="fr-CA"/>
              <a:t>Advance semantics enablement : ”identify standardization needs for transforming data into knowledge“</a:t>
            </a:r>
            <a:endParaRPr/>
          </a:p>
          <a:p>
            <a:pPr indent="-342900" lvl="0" marL="457200" rtl="0" algn="l">
              <a:spcBef>
                <a:spcPts val="0"/>
              </a:spcBef>
              <a:spcAft>
                <a:spcPts val="0"/>
              </a:spcAft>
              <a:buSzPts val="1800"/>
              <a:buChar char="●"/>
            </a:pPr>
            <a:r>
              <a:rPr lang="fr-CA"/>
              <a:t>“Provide an OGC Catalogue service” interface as a standardised interface into the knowledge base</a:t>
            </a:r>
            <a:endParaRPr/>
          </a:p>
          <a:p>
            <a:pPr indent="-342900" lvl="0" marL="457200" rtl="0" algn="l">
              <a:spcBef>
                <a:spcPts val="0"/>
              </a:spcBef>
              <a:spcAft>
                <a:spcPts val="0"/>
              </a:spcAft>
              <a:buSzPts val="1800"/>
              <a:buChar char="●"/>
            </a:pPr>
            <a:r>
              <a:rPr lang="fr-CA"/>
              <a:t>Integrate the Controlled Vocabulary Manager into the existing tesdbed architecture</a:t>
            </a:r>
            <a:endParaRPr/>
          </a:p>
          <a:p>
            <a:pPr indent="-342900" lvl="1" marL="914400" rtl="0" algn="l">
              <a:spcBef>
                <a:spcPts val="0"/>
              </a:spcBef>
              <a:spcAft>
                <a:spcPts val="0"/>
              </a:spcAft>
              <a:buSzPts val="1800"/>
              <a:buChar char="○"/>
            </a:pPr>
            <a:r>
              <a:rPr lang="fr-CA"/>
              <a:t>Query interpreters &amp; query conductors</a:t>
            </a:r>
            <a:endParaRPr/>
          </a:p>
          <a:p>
            <a:pPr indent="0" lvl="0" marL="0" rtl="0" algn="l">
              <a:spcBef>
                <a:spcPts val="1200"/>
              </a:spcBef>
              <a:spcAft>
                <a:spcPts val="15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21"/>
          <p:cNvPicPr preferRelativeResize="0"/>
          <p:nvPr/>
        </p:nvPicPr>
        <p:blipFill rotWithShape="1">
          <a:blip r:embed="rId3">
            <a:alphaModFix/>
          </a:blip>
          <a:srcRect b="0" l="0" r="0" t="0"/>
          <a:stretch/>
        </p:blipFill>
        <p:spPr>
          <a:xfrm>
            <a:off x="6605533" y="3617911"/>
            <a:ext cx="5112321" cy="2699631"/>
          </a:xfrm>
          <a:prstGeom prst="rect">
            <a:avLst/>
          </a:prstGeom>
          <a:noFill/>
          <a:ln>
            <a:noFill/>
          </a:ln>
        </p:spPr>
      </p:pic>
      <p:sp>
        <p:nvSpPr>
          <p:cNvPr id="159" name="Google Shape;159;p21"/>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CA"/>
              <a:t>MUSE</a:t>
            </a:r>
            <a:endParaRPr/>
          </a:p>
        </p:txBody>
      </p:sp>
      <p:sp>
        <p:nvSpPr>
          <p:cNvPr id="160" name="Google Shape;160;p21"/>
          <p:cNvSpPr txBox="1"/>
          <p:nvPr>
            <p:ph idx="2" type="body"/>
          </p:nvPr>
        </p:nvSpPr>
        <p:spPr>
          <a:xfrm>
            <a:off x="915452" y="1390650"/>
            <a:ext cx="7499700" cy="49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CA"/>
              <a:t>Goals</a:t>
            </a:r>
            <a:endParaRPr/>
          </a:p>
          <a:p>
            <a:pPr indent="-342900" lvl="0" marL="457200" rtl="0" algn="l">
              <a:spcBef>
                <a:spcPts val="1500"/>
              </a:spcBef>
              <a:spcAft>
                <a:spcPts val="0"/>
              </a:spcAft>
              <a:buSzPts val="1800"/>
              <a:buChar char="●"/>
            </a:pPr>
            <a:r>
              <a:rPr lang="fr-CA"/>
              <a:t>Provide institutional users a powerful chain able to process big multi-sensor data in near real-time</a:t>
            </a:r>
            <a:endParaRPr/>
          </a:p>
          <a:p>
            <a:pPr indent="-342900" lvl="0" marL="457200" rtl="0" algn="l">
              <a:spcBef>
                <a:spcPts val="0"/>
              </a:spcBef>
              <a:spcAft>
                <a:spcPts val="0"/>
              </a:spcAft>
              <a:buSzPts val="1800"/>
              <a:buChar char="●"/>
            </a:pPr>
            <a:r>
              <a:rPr lang="fr-CA"/>
              <a:t>Integrate RADARSAT together with other EO data and enhance processing technologies</a:t>
            </a:r>
            <a:endParaRPr/>
          </a:p>
          <a:p>
            <a:pPr indent="0" lvl="0" marL="0" rtl="0" algn="l">
              <a:spcBef>
                <a:spcPts val="1500"/>
              </a:spcBef>
              <a:spcAft>
                <a:spcPts val="0"/>
              </a:spcAft>
              <a:buNone/>
            </a:pPr>
            <a:r>
              <a:t/>
            </a:r>
            <a:endParaRPr/>
          </a:p>
          <a:p>
            <a:pPr indent="0" lvl="0" marL="0" rtl="0" algn="l">
              <a:spcBef>
                <a:spcPts val="1500"/>
              </a:spcBef>
              <a:spcAft>
                <a:spcPts val="0"/>
              </a:spcAft>
              <a:buNone/>
            </a:pPr>
            <a:r>
              <a:rPr lang="fr-CA"/>
              <a:t>Axes</a:t>
            </a:r>
            <a:endParaRPr/>
          </a:p>
          <a:p>
            <a:pPr indent="-342900" lvl="0" marL="457200" rtl="0" algn="l">
              <a:spcBef>
                <a:spcPts val="1500"/>
              </a:spcBef>
              <a:spcAft>
                <a:spcPts val="0"/>
              </a:spcAft>
              <a:buSzPts val="1800"/>
              <a:buChar char="●"/>
            </a:pPr>
            <a:r>
              <a:rPr lang="fr-CA"/>
              <a:t>Optimized system architecture based on open source</a:t>
            </a:r>
            <a:endParaRPr/>
          </a:p>
          <a:p>
            <a:pPr indent="-342900" lvl="0" marL="457200" rtl="0" algn="l">
              <a:spcBef>
                <a:spcPts val="0"/>
              </a:spcBef>
              <a:spcAft>
                <a:spcPts val="0"/>
              </a:spcAft>
              <a:buSzPts val="1800"/>
              <a:buChar char="●"/>
            </a:pPr>
            <a:r>
              <a:rPr lang="fr-CA"/>
              <a:t>Optimize processing time</a:t>
            </a:r>
            <a:endParaRPr/>
          </a:p>
          <a:p>
            <a:pPr indent="-342900" lvl="0" marL="457200" rtl="0" algn="l">
              <a:spcBef>
                <a:spcPts val="0"/>
              </a:spcBef>
              <a:spcAft>
                <a:spcPts val="0"/>
              </a:spcAft>
              <a:buSzPts val="1800"/>
              <a:buChar char="●"/>
            </a:pPr>
            <a:r>
              <a:rPr lang="fr-CA"/>
              <a:t>Processing and production of data</a:t>
            </a:r>
            <a:endParaRPr/>
          </a:p>
          <a:p>
            <a:pPr indent="0" lvl="0" marL="0" rtl="0" algn="l">
              <a:spcBef>
                <a:spcPts val="1500"/>
              </a:spcBef>
              <a:spcAft>
                <a:spcPts val="0"/>
              </a:spcAft>
              <a:buNone/>
            </a:pPr>
            <a:r>
              <a:rPr lang="fr-CA"/>
              <a:t>Use case</a:t>
            </a:r>
            <a:endParaRPr/>
          </a:p>
          <a:p>
            <a:pPr indent="-342900" lvl="0" marL="457200" rtl="0" algn="l">
              <a:spcBef>
                <a:spcPts val="1500"/>
              </a:spcBef>
              <a:spcAft>
                <a:spcPts val="0"/>
              </a:spcAft>
              <a:buSzPts val="1800"/>
              <a:buChar char="●"/>
            </a:pPr>
            <a:r>
              <a:rPr lang="fr-CA"/>
              <a:t>2017 flood in Quebec, Canada</a:t>
            </a:r>
            <a:endParaRPr/>
          </a:p>
          <a:p>
            <a:pPr indent="0" lvl="0" marL="0" rtl="0" algn="l">
              <a:spcBef>
                <a:spcPts val="1500"/>
              </a:spcBef>
              <a:spcAft>
                <a:spcPts val="1500"/>
              </a:spcAft>
              <a:buNone/>
            </a:pPr>
            <a:r>
              <a:t/>
            </a:r>
            <a:endParaRPr/>
          </a:p>
        </p:txBody>
      </p:sp>
      <p:pic>
        <p:nvPicPr>
          <p:cNvPr id="161" name="Google Shape;161;p21"/>
          <p:cNvPicPr preferRelativeResize="0"/>
          <p:nvPr/>
        </p:nvPicPr>
        <p:blipFill rotWithShape="1">
          <a:blip r:embed="rId4">
            <a:alphaModFix/>
          </a:blip>
          <a:srcRect b="0" l="0" r="0" t="0"/>
          <a:stretch/>
        </p:blipFill>
        <p:spPr>
          <a:xfrm>
            <a:off x="9967705" y="1274465"/>
            <a:ext cx="1884362" cy="1828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2"/>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CA"/>
              <a:t>MUSE</a:t>
            </a:r>
            <a:endParaRPr/>
          </a:p>
        </p:txBody>
      </p:sp>
      <p:sp>
        <p:nvSpPr>
          <p:cNvPr id="168" name="Google Shape;168;p22"/>
          <p:cNvSpPr txBox="1"/>
          <p:nvPr>
            <p:ph idx="2" type="body"/>
          </p:nvPr>
        </p:nvSpPr>
        <p:spPr>
          <a:xfrm>
            <a:off x="915458" y="1390650"/>
            <a:ext cx="10419300" cy="4926900"/>
          </a:xfrm>
          <a:prstGeom prst="rect">
            <a:avLst/>
          </a:prstGeom>
        </p:spPr>
        <p:txBody>
          <a:bodyPr anchorCtr="0" anchor="t" bIns="0" lIns="0" spcFirstLastPara="1" rIns="0" wrap="square" tIns="0">
            <a:noAutofit/>
          </a:bodyPr>
          <a:lstStyle/>
          <a:p>
            <a:pPr indent="0" lvl="0" marL="0" rtl="0" algn="l">
              <a:spcBef>
                <a:spcPts val="0"/>
              </a:spcBef>
              <a:spcAft>
                <a:spcPts val="1500"/>
              </a:spcAft>
              <a:buNone/>
            </a:pPr>
            <a:r>
              <a:t/>
            </a:r>
            <a:endParaRPr/>
          </a:p>
        </p:txBody>
      </p:sp>
      <p:pic>
        <p:nvPicPr>
          <p:cNvPr id="169" name="Google Shape;169;p22"/>
          <p:cNvPicPr preferRelativeResize="0"/>
          <p:nvPr/>
        </p:nvPicPr>
        <p:blipFill>
          <a:blip r:embed="rId3">
            <a:alphaModFix/>
          </a:blip>
          <a:stretch>
            <a:fillRect/>
          </a:stretch>
        </p:blipFill>
        <p:spPr>
          <a:xfrm>
            <a:off x="915450" y="1390653"/>
            <a:ext cx="9839975" cy="53478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3"/>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CA"/>
              <a:t>MUSE</a:t>
            </a:r>
            <a:endParaRPr/>
          </a:p>
        </p:txBody>
      </p:sp>
      <p:sp>
        <p:nvSpPr>
          <p:cNvPr id="176" name="Google Shape;176;p23"/>
          <p:cNvSpPr txBox="1"/>
          <p:nvPr>
            <p:ph idx="2" type="body"/>
          </p:nvPr>
        </p:nvSpPr>
        <p:spPr>
          <a:xfrm>
            <a:off x="915458" y="1390650"/>
            <a:ext cx="10419300" cy="49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CA"/>
              <a:t>Open Data Cube</a:t>
            </a:r>
            <a:endParaRPr/>
          </a:p>
          <a:p>
            <a:pPr indent="0" lvl="0" marL="0" rtl="0" algn="l">
              <a:spcBef>
                <a:spcPts val="1500"/>
              </a:spcBef>
              <a:spcAft>
                <a:spcPts val="0"/>
              </a:spcAft>
              <a:buNone/>
            </a:pPr>
            <a:r>
              <a:rPr lang="fr-CA"/>
              <a:t>An integrated gridded data analysis environment</a:t>
            </a:r>
            <a:endParaRPr/>
          </a:p>
          <a:p>
            <a:pPr indent="0" lvl="0" marL="0" rtl="0" algn="l">
              <a:spcBef>
                <a:spcPts val="1500"/>
              </a:spcBef>
              <a:spcAft>
                <a:spcPts val="0"/>
              </a:spcAft>
              <a:buNone/>
            </a:pPr>
            <a:r>
              <a:t/>
            </a:r>
            <a:endParaRPr/>
          </a:p>
          <a:p>
            <a:pPr indent="-342900" lvl="0" marL="457200" rtl="0" algn="l">
              <a:spcBef>
                <a:spcPts val="1500"/>
              </a:spcBef>
              <a:spcAft>
                <a:spcPts val="0"/>
              </a:spcAft>
              <a:buSzPts val="1800"/>
              <a:buChar char="●"/>
            </a:pPr>
            <a:r>
              <a:rPr lang="fr-CA"/>
              <a:t>for analysis ready earth observation data</a:t>
            </a:r>
            <a:endParaRPr/>
          </a:p>
          <a:p>
            <a:pPr indent="-342900" lvl="0" marL="457200" rtl="0" algn="l">
              <a:spcBef>
                <a:spcPts val="0"/>
              </a:spcBef>
              <a:spcAft>
                <a:spcPts val="0"/>
              </a:spcAft>
              <a:buSzPts val="1800"/>
              <a:buChar char="●"/>
            </a:pPr>
            <a:r>
              <a:rPr lang="fr-CA"/>
              <a:t>Multi-sources</a:t>
            </a:r>
            <a:endParaRPr/>
          </a:p>
          <a:p>
            <a:pPr indent="-342900" lvl="0" marL="457200" rtl="0" algn="l">
              <a:spcBef>
                <a:spcPts val="0"/>
              </a:spcBef>
              <a:spcAft>
                <a:spcPts val="0"/>
              </a:spcAft>
              <a:buSzPts val="1800"/>
              <a:buChar char="●"/>
            </a:pPr>
            <a:r>
              <a:rPr lang="fr-CA"/>
              <a:t>Exploratory analysis</a:t>
            </a:r>
            <a:endParaRPr/>
          </a:p>
          <a:p>
            <a:pPr indent="-342900" lvl="0" marL="457200" rtl="0" algn="l">
              <a:spcBef>
                <a:spcPts val="0"/>
              </a:spcBef>
              <a:spcAft>
                <a:spcPts val="0"/>
              </a:spcAft>
              <a:buSzPts val="1800"/>
              <a:buChar char="●"/>
            </a:pPr>
            <a:r>
              <a:rPr lang="fr-CA"/>
              <a:t>Large-scale workflow</a:t>
            </a:r>
            <a:endParaRPr/>
          </a:p>
          <a:p>
            <a:pPr indent="-342900" lvl="0" marL="457200" rtl="0" algn="l">
              <a:spcBef>
                <a:spcPts val="0"/>
              </a:spcBef>
              <a:spcAft>
                <a:spcPts val="0"/>
              </a:spcAft>
              <a:buSzPts val="1800"/>
              <a:buChar char="●"/>
            </a:pPr>
            <a:r>
              <a:rPr lang="fr-CA"/>
              <a:t>Using Jupyter notebooks</a:t>
            </a:r>
            <a:endParaRPr/>
          </a:p>
        </p:txBody>
      </p:sp>
      <p:pic>
        <p:nvPicPr>
          <p:cNvPr id="177" name="Google Shape;177;p23"/>
          <p:cNvPicPr preferRelativeResize="0"/>
          <p:nvPr/>
        </p:nvPicPr>
        <p:blipFill>
          <a:blip r:embed="rId3">
            <a:alphaModFix/>
          </a:blip>
          <a:stretch>
            <a:fillRect/>
          </a:stretch>
        </p:blipFill>
        <p:spPr>
          <a:xfrm>
            <a:off x="1044426" y="4549775"/>
            <a:ext cx="3366950" cy="2043576"/>
          </a:xfrm>
          <a:prstGeom prst="rect">
            <a:avLst/>
          </a:prstGeom>
          <a:noFill/>
          <a:ln>
            <a:noFill/>
          </a:ln>
        </p:spPr>
      </p:pic>
      <p:pic>
        <p:nvPicPr>
          <p:cNvPr id="178" name="Google Shape;178;p23"/>
          <p:cNvPicPr preferRelativeResize="0"/>
          <p:nvPr/>
        </p:nvPicPr>
        <p:blipFill>
          <a:blip r:embed="rId4">
            <a:alphaModFix/>
          </a:blip>
          <a:stretch>
            <a:fillRect/>
          </a:stretch>
        </p:blipFill>
        <p:spPr>
          <a:xfrm>
            <a:off x="6309000" y="2325376"/>
            <a:ext cx="5395203" cy="37848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4"/>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CA"/>
              <a:t>MUSE</a:t>
            </a:r>
            <a:endParaRPr/>
          </a:p>
        </p:txBody>
      </p:sp>
      <p:sp>
        <p:nvSpPr>
          <p:cNvPr id="185" name="Google Shape;185;p24"/>
          <p:cNvSpPr txBox="1"/>
          <p:nvPr>
            <p:ph idx="2" type="body"/>
          </p:nvPr>
        </p:nvSpPr>
        <p:spPr>
          <a:xfrm>
            <a:off x="915458" y="1390650"/>
            <a:ext cx="10419300" cy="4926900"/>
          </a:xfrm>
          <a:prstGeom prst="rect">
            <a:avLst/>
          </a:prstGeom>
        </p:spPr>
        <p:txBody>
          <a:bodyPr anchorCtr="0" anchor="t" bIns="0" lIns="0" spcFirstLastPara="1" rIns="0" wrap="square" tIns="0">
            <a:noAutofit/>
          </a:bodyPr>
          <a:lstStyle/>
          <a:p>
            <a:pPr indent="0" lvl="0" marL="0" rtl="0" algn="l">
              <a:spcBef>
                <a:spcPts val="0"/>
              </a:spcBef>
              <a:spcAft>
                <a:spcPts val="1500"/>
              </a:spcAft>
              <a:buNone/>
            </a:pPr>
            <a:r>
              <a:rPr lang="fr-CA"/>
              <a:t>Sainte-Marthe sur le lac, flood of spring 2019</a:t>
            </a:r>
            <a:endParaRPr/>
          </a:p>
        </p:txBody>
      </p:sp>
      <p:pic>
        <p:nvPicPr>
          <p:cNvPr id="186" name="Google Shape;186;p24"/>
          <p:cNvPicPr preferRelativeResize="0"/>
          <p:nvPr/>
        </p:nvPicPr>
        <p:blipFill>
          <a:blip r:embed="rId3">
            <a:alphaModFix/>
          </a:blip>
          <a:stretch>
            <a:fillRect/>
          </a:stretch>
        </p:blipFill>
        <p:spPr>
          <a:xfrm>
            <a:off x="915450" y="2042770"/>
            <a:ext cx="3016348" cy="1696700"/>
          </a:xfrm>
          <a:prstGeom prst="rect">
            <a:avLst/>
          </a:prstGeom>
          <a:noFill/>
          <a:ln>
            <a:noFill/>
          </a:ln>
        </p:spPr>
      </p:pic>
      <p:pic>
        <p:nvPicPr>
          <p:cNvPr id="187" name="Google Shape;187;p24"/>
          <p:cNvPicPr preferRelativeResize="0"/>
          <p:nvPr/>
        </p:nvPicPr>
        <p:blipFill rotWithShape="1">
          <a:blip r:embed="rId4">
            <a:alphaModFix/>
          </a:blip>
          <a:srcRect b="0" l="15777" r="15204" t="0"/>
          <a:stretch/>
        </p:blipFill>
        <p:spPr>
          <a:xfrm>
            <a:off x="5286825" y="2055800"/>
            <a:ext cx="2524450" cy="2746400"/>
          </a:xfrm>
          <a:prstGeom prst="rect">
            <a:avLst/>
          </a:prstGeom>
          <a:noFill/>
          <a:ln>
            <a:noFill/>
          </a:ln>
        </p:spPr>
      </p:pic>
      <p:pic>
        <p:nvPicPr>
          <p:cNvPr id="188" name="Google Shape;188;p24"/>
          <p:cNvPicPr preferRelativeResize="0"/>
          <p:nvPr/>
        </p:nvPicPr>
        <p:blipFill rotWithShape="1">
          <a:blip r:embed="rId5">
            <a:alphaModFix/>
          </a:blip>
          <a:srcRect b="0" l="15833" r="15143" t="0"/>
          <a:stretch/>
        </p:blipFill>
        <p:spPr>
          <a:xfrm>
            <a:off x="8249975" y="2058875"/>
            <a:ext cx="2524450" cy="2740250"/>
          </a:xfrm>
          <a:prstGeom prst="rect">
            <a:avLst/>
          </a:prstGeom>
          <a:noFill/>
          <a:ln>
            <a:noFill/>
          </a:ln>
        </p:spPr>
      </p:pic>
      <p:sp>
        <p:nvSpPr>
          <p:cNvPr id="189" name="Google Shape;189;p24"/>
          <p:cNvSpPr/>
          <p:nvPr/>
        </p:nvSpPr>
        <p:spPr>
          <a:xfrm>
            <a:off x="5034598" y="5116825"/>
            <a:ext cx="2638800" cy="350100"/>
          </a:xfrm>
          <a:prstGeom prst="rect">
            <a:avLst/>
          </a:prstGeom>
          <a:noFill/>
          <a:ln>
            <a:noFill/>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None/>
            </a:pPr>
            <a:r>
              <a:rPr lang="fr-CA" sz="1800">
                <a:solidFill>
                  <a:srgbClr val="002060"/>
                </a:solidFill>
                <a:latin typeface="Arial"/>
                <a:ea typeface="Arial"/>
                <a:cs typeface="Arial"/>
                <a:sym typeface="Arial"/>
              </a:rPr>
              <a:t>Sentinel-2 (2018-05-11) </a:t>
            </a:r>
            <a:endParaRPr/>
          </a:p>
        </p:txBody>
      </p:sp>
      <p:sp>
        <p:nvSpPr>
          <p:cNvPr id="190" name="Google Shape;190;p24"/>
          <p:cNvSpPr/>
          <p:nvPr/>
        </p:nvSpPr>
        <p:spPr>
          <a:xfrm>
            <a:off x="8325899" y="5116825"/>
            <a:ext cx="2638800" cy="350100"/>
          </a:xfrm>
          <a:prstGeom prst="rect">
            <a:avLst/>
          </a:prstGeom>
          <a:noFill/>
          <a:ln>
            <a:noFill/>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None/>
            </a:pPr>
            <a:r>
              <a:rPr lang="fr-CA" sz="1800">
                <a:solidFill>
                  <a:srgbClr val="000000"/>
                </a:solidFill>
                <a:latin typeface="Arial"/>
                <a:ea typeface="Arial"/>
                <a:cs typeface="Arial"/>
                <a:sym typeface="Arial"/>
              </a:rPr>
              <a:t>Sentinel-2 (2019-05-06) </a:t>
            </a:r>
            <a:endParaRPr sz="180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5"/>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CA"/>
              <a:t>MUSE</a:t>
            </a:r>
            <a:endParaRPr/>
          </a:p>
        </p:txBody>
      </p:sp>
      <p:sp>
        <p:nvSpPr>
          <p:cNvPr id="197" name="Google Shape;197;p25"/>
          <p:cNvSpPr txBox="1"/>
          <p:nvPr>
            <p:ph idx="2" type="body"/>
          </p:nvPr>
        </p:nvSpPr>
        <p:spPr>
          <a:xfrm>
            <a:off x="915458" y="1390650"/>
            <a:ext cx="10419300" cy="4926900"/>
          </a:xfrm>
          <a:prstGeom prst="rect">
            <a:avLst/>
          </a:prstGeom>
        </p:spPr>
        <p:txBody>
          <a:bodyPr anchorCtr="0" anchor="t" bIns="0" lIns="0" spcFirstLastPara="1" rIns="0" wrap="square" tIns="0">
            <a:noAutofit/>
          </a:bodyPr>
          <a:lstStyle/>
          <a:p>
            <a:pPr indent="0" lvl="0" marL="0" rtl="0" algn="l">
              <a:spcBef>
                <a:spcPts val="0"/>
              </a:spcBef>
              <a:spcAft>
                <a:spcPts val="1500"/>
              </a:spcAft>
              <a:buNone/>
            </a:pPr>
            <a:r>
              <a:rPr lang="fr-CA"/>
              <a:t>Sainte-Marthe sur le lac, flood of spring 2019</a:t>
            </a:r>
            <a:endParaRPr/>
          </a:p>
        </p:txBody>
      </p:sp>
      <p:pic>
        <p:nvPicPr>
          <p:cNvPr id="198" name="Google Shape;198;p25"/>
          <p:cNvPicPr preferRelativeResize="0"/>
          <p:nvPr/>
        </p:nvPicPr>
        <p:blipFill rotWithShape="1">
          <a:blip r:embed="rId3">
            <a:alphaModFix/>
          </a:blip>
          <a:srcRect b="0" l="8656" r="11336" t="0"/>
          <a:stretch/>
        </p:blipFill>
        <p:spPr>
          <a:xfrm>
            <a:off x="4992613" y="2095025"/>
            <a:ext cx="2926080" cy="2740762"/>
          </a:xfrm>
          <a:prstGeom prst="rect">
            <a:avLst/>
          </a:prstGeom>
          <a:noFill/>
          <a:ln>
            <a:noFill/>
          </a:ln>
        </p:spPr>
      </p:pic>
      <p:pic>
        <p:nvPicPr>
          <p:cNvPr id="199" name="Google Shape;199;p25"/>
          <p:cNvPicPr preferRelativeResize="0"/>
          <p:nvPr/>
        </p:nvPicPr>
        <p:blipFill rotWithShape="1">
          <a:blip r:embed="rId4">
            <a:alphaModFix/>
          </a:blip>
          <a:srcRect b="0" l="10392" r="9600" t="0"/>
          <a:stretch/>
        </p:blipFill>
        <p:spPr>
          <a:xfrm>
            <a:off x="7483013" y="2094487"/>
            <a:ext cx="2926325" cy="2741825"/>
          </a:xfrm>
          <a:prstGeom prst="rect">
            <a:avLst/>
          </a:prstGeom>
          <a:noFill/>
          <a:ln>
            <a:noFill/>
          </a:ln>
        </p:spPr>
      </p:pic>
      <p:pic>
        <p:nvPicPr>
          <p:cNvPr id="200" name="Google Shape;200;p25"/>
          <p:cNvPicPr preferRelativeResize="0"/>
          <p:nvPr/>
        </p:nvPicPr>
        <p:blipFill rotWithShape="1">
          <a:blip r:embed="rId5">
            <a:alphaModFix/>
          </a:blip>
          <a:srcRect b="0" l="15833" r="15143" t="0"/>
          <a:stretch/>
        </p:blipFill>
        <p:spPr>
          <a:xfrm>
            <a:off x="3321242" y="3977502"/>
            <a:ext cx="1371600" cy="1495044"/>
          </a:xfrm>
          <a:prstGeom prst="rect">
            <a:avLst/>
          </a:prstGeom>
          <a:noFill/>
          <a:ln>
            <a:noFill/>
          </a:ln>
        </p:spPr>
      </p:pic>
      <p:pic>
        <p:nvPicPr>
          <p:cNvPr id="201" name="Google Shape;201;p25"/>
          <p:cNvPicPr preferRelativeResize="0"/>
          <p:nvPr/>
        </p:nvPicPr>
        <p:blipFill rotWithShape="1">
          <a:blip r:embed="rId6">
            <a:alphaModFix/>
          </a:blip>
          <a:srcRect b="0" l="15777" r="15204" t="0"/>
          <a:stretch/>
        </p:blipFill>
        <p:spPr>
          <a:xfrm>
            <a:off x="1840884" y="3975405"/>
            <a:ext cx="1371600" cy="1495044"/>
          </a:xfrm>
          <a:prstGeom prst="rect">
            <a:avLst/>
          </a:prstGeom>
          <a:noFill/>
          <a:ln>
            <a:noFill/>
          </a:ln>
        </p:spPr>
      </p:pic>
      <p:sp>
        <p:nvSpPr>
          <p:cNvPr id="202" name="Google Shape;202;p25"/>
          <p:cNvSpPr/>
          <p:nvPr/>
        </p:nvSpPr>
        <p:spPr>
          <a:xfrm>
            <a:off x="3160525" y="2718075"/>
            <a:ext cx="1160100" cy="1188600"/>
          </a:xfrm>
          <a:prstGeom prst="bentArrow">
            <a:avLst>
              <a:gd fmla="val 25000" name="adj1"/>
              <a:gd fmla="val 25000" name="adj2"/>
              <a:gd fmla="val 25000" name="adj3"/>
              <a:gd fmla="val 43750" name="adj4"/>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5"/>
          <p:cNvSpPr txBox="1"/>
          <p:nvPr/>
        </p:nvSpPr>
        <p:spPr>
          <a:xfrm>
            <a:off x="1840875" y="2351000"/>
            <a:ext cx="17445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NDPI Computation</a:t>
            </a:r>
            <a:endParaRPr>
              <a:solidFill>
                <a:schemeClr val="dk1"/>
              </a:solidFill>
            </a:endParaRPr>
          </a:p>
          <a:p>
            <a:pPr indent="0" lvl="0" marL="0" rtl="0" algn="l">
              <a:spcBef>
                <a:spcPts val="0"/>
              </a:spcBef>
              <a:spcAft>
                <a:spcPts val="0"/>
              </a:spcAft>
              <a:buNone/>
            </a:pPr>
            <a:r>
              <a:rPr lang="fr-CA"/>
              <a:t>Water detection</a:t>
            </a:r>
            <a:endParaRPr/>
          </a:p>
        </p:txBody>
      </p:sp>
      <p:sp>
        <p:nvSpPr>
          <p:cNvPr id="204" name="Google Shape;204;p25"/>
          <p:cNvSpPr txBox="1"/>
          <p:nvPr/>
        </p:nvSpPr>
        <p:spPr>
          <a:xfrm>
            <a:off x="6381375" y="4959125"/>
            <a:ext cx="26943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a:t>NDPI = (B3 - B11) / (B3 + B11)</a:t>
            </a:r>
            <a:endParaRPr/>
          </a:p>
        </p:txBody>
      </p:sp>
      <p:sp>
        <p:nvSpPr>
          <p:cNvPr id="205" name="Google Shape;205;p25"/>
          <p:cNvSpPr txBox="1"/>
          <p:nvPr/>
        </p:nvSpPr>
        <p:spPr>
          <a:xfrm>
            <a:off x="5314575" y="5340125"/>
            <a:ext cx="24600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a:t>B3 (S2 Green Band) (10 m)</a:t>
            </a:r>
            <a:endParaRPr/>
          </a:p>
        </p:txBody>
      </p:sp>
      <p:sp>
        <p:nvSpPr>
          <p:cNvPr id="206" name="Google Shape;206;p25"/>
          <p:cNvSpPr txBox="1"/>
          <p:nvPr/>
        </p:nvSpPr>
        <p:spPr>
          <a:xfrm>
            <a:off x="7865900" y="5353175"/>
            <a:ext cx="24600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a:t>B11 (S2 SWIR Band) (20 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6"/>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3" name="Google Shape;213;p26"/>
          <p:cNvSpPr txBox="1"/>
          <p:nvPr>
            <p:ph idx="2" type="body"/>
          </p:nvPr>
        </p:nvSpPr>
        <p:spPr>
          <a:xfrm>
            <a:off x="915458" y="1390650"/>
            <a:ext cx="10419300" cy="4926900"/>
          </a:xfrm>
          <a:prstGeom prst="rect">
            <a:avLst/>
          </a:prstGeom>
        </p:spPr>
        <p:txBody>
          <a:bodyPr anchorCtr="0" anchor="t" bIns="0" lIns="0" spcFirstLastPara="1" rIns="0" wrap="square" tIns="0">
            <a:noAutofit/>
          </a:bodyPr>
          <a:lstStyle/>
          <a:p>
            <a:pPr indent="0" lvl="0" marL="0" rtl="0" algn="l">
              <a:spcBef>
                <a:spcPts val="0"/>
              </a:spcBef>
              <a:spcAft>
                <a:spcPts val="1500"/>
              </a:spcAft>
              <a:buNone/>
            </a:pPr>
            <a:r>
              <a:rPr lang="fr-CA"/>
              <a:t>Polygonize</a:t>
            </a:r>
            <a:endParaRPr/>
          </a:p>
        </p:txBody>
      </p:sp>
      <p:pic>
        <p:nvPicPr>
          <p:cNvPr id="214" name="Google Shape;214;p26"/>
          <p:cNvPicPr preferRelativeResize="0"/>
          <p:nvPr/>
        </p:nvPicPr>
        <p:blipFill rotWithShape="1">
          <a:blip r:embed="rId3">
            <a:alphaModFix/>
          </a:blip>
          <a:srcRect b="0" l="15296" r="15427" t="0"/>
          <a:stretch/>
        </p:blipFill>
        <p:spPr>
          <a:xfrm>
            <a:off x="7469100" y="1581600"/>
            <a:ext cx="3167499" cy="3427274"/>
          </a:xfrm>
          <a:prstGeom prst="rect">
            <a:avLst/>
          </a:prstGeom>
          <a:noFill/>
          <a:ln>
            <a:noFill/>
          </a:ln>
        </p:spPr>
      </p:pic>
      <p:pic>
        <p:nvPicPr>
          <p:cNvPr id="215" name="Google Shape;215;p26"/>
          <p:cNvPicPr preferRelativeResize="0"/>
          <p:nvPr/>
        </p:nvPicPr>
        <p:blipFill rotWithShape="1">
          <a:blip r:embed="rId4">
            <a:alphaModFix/>
          </a:blip>
          <a:srcRect b="0" l="9831" r="11267" t="5535"/>
          <a:stretch/>
        </p:blipFill>
        <p:spPr>
          <a:xfrm>
            <a:off x="1662550" y="3917375"/>
            <a:ext cx="1585000" cy="1422400"/>
          </a:xfrm>
          <a:prstGeom prst="rect">
            <a:avLst/>
          </a:prstGeom>
          <a:noFill/>
          <a:ln>
            <a:noFill/>
          </a:ln>
        </p:spPr>
      </p:pic>
      <p:sp>
        <p:nvSpPr>
          <p:cNvPr id="216" name="Google Shape;216;p26"/>
          <p:cNvSpPr txBox="1"/>
          <p:nvPr/>
        </p:nvSpPr>
        <p:spPr>
          <a:xfrm>
            <a:off x="1497000" y="5506800"/>
            <a:ext cx="1916100" cy="2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a:t>NDPI changes mask</a:t>
            </a:r>
            <a:endParaRPr/>
          </a:p>
        </p:txBody>
      </p:sp>
      <p:pic>
        <p:nvPicPr>
          <p:cNvPr id="217" name="Google Shape;217;p26"/>
          <p:cNvPicPr preferRelativeResize="0"/>
          <p:nvPr/>
        </p:nvPicPr>
        <p:blipFill rotWithShape="1">
          <a:blip r:embed="rId5">
            <a:alphaModFix/>
          </a:blip>
          <a:srcRect b="0" l="15360" r="19052" t="0"/>
          <a:stretch/>
        </p:blipFill>
        <p:spPr>
          <a:xfrm>
            <a:off x="4470575" y="1646100"/>
            <a:ext cx="2998525" cy="3427274"/>
          </a:xfrm>
          <a:prstGeom prst="rect">
            <a:avLst/>
          </a:prstGeom>
          <a:noFill/>
          <a:ln>
            <a:noFill/>
          </a:ln>
        </p:spPr>
      </p:pic>
      <p:sp>
        <p:nvSpPr>
          <p:cNvPr id="218" name="Google Shape;218;p26"/>
          <p:cNvSpPr/>
          <p:nvPr/>
        </p:nvSpPr>
        <p:spPr>
          <a:xfrm>
            <a:off x="2518900" y="2561750"/>
            <a:ext cx="1160100" cy="1188600"/>
          </a:xfrm>
          <a:prstGeom prst="bentArrow">
            <a:avLst>
              <a:gd fmla="val 25000" name="adj1"/>
              <a:gd fmla="val 25000" name="adj2"/>
              <a:gd fmla="val 25000" name="adj3"/>
              <a:gd fmla="val 43750" name="adj4"/>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txBox="1"/>
          <p:nvPr/>
        </p:nvSpPr>
        <p:spPr>
          <a:xfrm>
            <a:off x="7915550" y="5008875"/>
            <a:ext cx="2274600" cy="330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fr-CA" sz="1000"/>
              <a:t>Image Sentinel-2 (2019-05-06) </a:t>
            </a:r>
            <a:r>
              <a:rPr lang="fr-CA" sz="1000">
                <a:solidFill>
                  <a:srgbClr val="FF0000"/>
                </a:solidFill>
              </a:rPr>
              <a:t>N</a:t>
            </a:r>
            <a:r>
              <a:rPr lang="fr-CA" sz="1000">
                <a:solidFill>
                  <a:srgbClr val="00FF00"/>
                </a:solidFill>
              </a:rPr>
              <a:t>R</a:t>
            </a:r>
            <a:r>
              <a:rPr lang="fr-CA" sz="1000">
                <a:solidFill>
                  <a:srgbClr val="0000FF"/>
                </a:solidFill>
              </a:rPr>
              <a:t>G</a:t>
            </a:r>
            <a:endParaRPr sz="1000"/>
          </a:p>
        </p:txBody>
      </p:sp>
      <p:sp>
        <p:nvSpPr>
          <p:cNvPr id="220" name="Google Shape;220;p26"/>
          <p:cNvSpPr txBox="1"/>
          <p:nvPr/>
        </p:nvSpPr>
        <p:spPr>
          <a:xfrm>
            <a:off x="4444250" y="5008875"/>
            <a:ext cx="2274600" cy="330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fr-CA" sz="1000"/>
              <a:t>Image Sentinel-2 (2018-05-11) </a:t>
            </a:r>
            <a:r>
              <a:rPr lang="fr-CA" sz="1000">
                <a:solidFill>
                  <a:srgbClr val="FF0000"/>
                </a:solidFill>
              </a:rPr>
              <a:t>N</a:t>
            </a:r>
            <a:r>
              <a:rPr lang="fr-CA" sz="1000">
                <a:solidFill>
                  <a:srgbClr val="00FF00"/>
                </a:solidFill>
              </a:rPr>
              <a:t>R</a:t>
            </a:r>
            <a:r>
              <a:rPr lang="fr-CA" sz="1000">
                <a:solidFill>
                  <a:srgbClr val="0000FF"/>
                </a:solidFill>
              </a:rPr>
              <a:t>G</a:t>
            </a:r>
            <a:endParaRPr sz="1000">
              <a:solidFill>
                <a:srgbClr val="0000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7"/>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CA"/>
              <a:t>MUSE</a:t>
            </a:r>
            <a:endParaRPr/>
          </a:p>
        </p:txBody>
      </p:sp>
      <p:sp>
        <p:nvSpPr>
          <p:cNvPr id="227" name="Google Shape;227;p27"/>
          <p:cNvSpPr txBox="1"/>
          <p:nvPr>
            <p:ph idx="2" type="body"/>
          </p:nvPr>
        </p:nvSpPr>
        <p:spPr>
          <a:xfrm>
            <a:off x="915458" y="1419075"/>
            <a:ext cx="10419300" cy="4926900"/>
          </a:xfrm>
          <a:prstGeom prst="rect">
            <a:avLst/>
          </a:prstGeom>
        </p:spPr>
        <p:txBody>
          <a:bodyPr anchorCtr="0" anchor="t" bIns="0" lIns="0" spcFirstLastPara="1" rIns="0" wrap="square" tIns="0">
            <a:noAutofit/>
          </a:bodyPr>
          <a:lstStyle/>
          <a:p>
            <a:pPr indent="0" lvl="0" marL="0" rtl="0" algn="l">
              <a:spcBef>
                <a:spcPts val="0"/>
              </a:spcBef>
              <a:spcAft>
                <a:spcPts val="1500"/>
              </a:spcAft>
              <a:buNone/>
            </a:pPr>
            <a:r>
              <a:rPr lang="fr-CA"/>
              <a:t>Unsupervised clustering related to land use</a:t>
            </a:r>
            <a:endParaRPr/>
          </a:p>
        </p:txBody>
      </p:sp>
      <p:pic>
        <p:nvPicPr>
          <p:cNvPr id="228" name="Google Shape;228;p27"/>
          <p:cNvPicPr preferRelativeResize="0"/>
          <p:nvPr/>
        </p:nvPicPr>
        <p:blipFill>
          <a:blip r:embed="rId3">
            <a:alphaModFix/>
          </a:blip>
          <a:stretch>
            <a:fillRect/>
          </a:stretch>
        </p:blipFill>
        <p:spPr>
          <a:xfrm>
            <a:off x="8513625" y="2052072"/>
            <a:ext cx="2821125" cy="2028600"/>
          </a:xfrm>
          <a:prstGeom prst="rect">
            <a:avLst/>
          </a:prstGeom>
          <a:noFill/>
          <a:ln>
            <a:noFill/>
          </a:ln>
        </p:spPr>
      </p:pic>
      <p:sp>
        <p:nvSpPr>
          <p:cNvPr id="229" name="Google Shape;229;p27"/>
          <p:cNvSpPr txBox="1"/>
          <p:nvPr/>
        </p:nvSpPr>
        <p:spPr>
          <a:xfrm>
            <a:off x="9398588" y="2345925"/>
            <a:ext cx="1051200" cy="3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a:solidFill>
                  <a:srgbClr val="FFFFFF"/>
                </a:solidFill>
              </a:rPr>
              <a:t>Land Use</a:t>
            </a:r>
            <a:endParaRPr>
              <a:solidFill>
                <a:srgbClr val="FFFFFF"/>
              </a:solidFill>
            </a:endParaRPr>
          </a:p>
        </p:txBody>
      </p:sp>
      <p:pic>
        <p:nvPicPr>
          <p:cNvPr id="230" name="Google Shape;230;p27"/>
          <p:cNvPicPr preferRelativeResize="0"/>
          <p:nvPr/>
        </p:nvPicPr>
        <p:blipFill>
          <a:blip r:embed="rId4">
            <a:alphaModFix/>
          </a:blip>
          <a:stretch>
            <a:fillRect/>
          </a:stretch>
        </p:blipFill>
        <p:spPr>
          <a:xfrm>
            <a:off x="8693675" y="4298300"/>
            <a:ext cx="2461025" cy="1646950"/>
          </a:xfrm>
          <a:prstGeom prst="rect">
            <a:avLst/>
          </a:prstGeom>
          <a:noFill/>
          <a:ln>
            <a:noFill/>
          </a:ln>
        </p:spPr>
      </p:pic>
      <p:sp>
        <p:nvSpPr>
          <p:cNvPr id="231" name="Google Shape;231;p27"/>
          <p:cNvSpPr txBox="1"/>
          <p:nvPr/>
        </p:nvSpPr>
        <p:spPr>
          <a:xfrm>
            <a:off x="9578638" y="4298300"/>
            <a:ext cx="1051200" cy="3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a:solidFill>
                  <a:srgbClr val="FFFFFF"/>
                </a:solidFill>
              </a:rPr>
              <a:t>Sentinel 1</a:t>
            </a:r>
            <a:endParaRPr>
              <a:solidFill>
                <a:srgbClr val="FFFFFF"/>
              </a:solidFill>
            </a:endParaRPr>
          </a:p>
        </p:txBody>
      </p:sp>
      <p:pic>
        <p:nvPicPr>
          <p:cNvPr id="232" name="Google Shape;232;p27"/>
          <p:cNvPicPr preferRelativeResize="0"/>
          <p:nvPr/>
        </p:nvPicPr>
        <p:blipFill>
          <a:blip r:embed="rId5">
            <a:alphaModFix/>
          </a:blip>
          <a:stretch>
            <a:fillRect/>
          </a:stretch>
        </p:blipFill>
        <p:spPr>
          <a:xfrm>
            <a:off x="915451" y="2577350"/>
            <a:ext cx="4799176" cy="3004575"/>
          </a:xfrm>
          <a:prstGeom prst="rect">
            <a:avLst/>
          </a:prstGeom>
          <a:noFill/>
          <a:ln>
            <a:noFill/>
          </a:ln>
        </p:spPr>
      </p:pic>
      <p:sp>
        <p:nvSpPr>
          <p:cNvPr id="233" name="Google Shape;233;p27"/>
          <p:cNvSpPr txBox="1"/>
          <p:nvPr/>
        </p:nvSpPr>
        <p:spPr>
          <a:xfrm>
            <a:off x="1421050" y="2189025"/>
            <a:ext cx="39432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a:t>Fraction of land use within unsupervised cluster</a:t>
            </a:r>
            <a:endParaRPr/>
          </a:p>
        </p:txBody>
      </p:sp>
      <p:sp>
        <p:nvSpPr>
          <p:cNvPr id="234" name="Google Shape;234;p27"/>
          <p:cNvSpPr txBox="1"/>
          <p:nvPr/>
        </p:nvSpPr>
        <p:spPr>
          <a:xfrm>
            <a:off x="2867041" y="5581925"/>
            <a:ext cx="10512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CA"/>
              <a:t>Clusters</a:t>
            </a:r>
            <a:endParaRPr/>
          </a:p>
        </p:txBody>
      </p:sp>
      <p:sp>
        <p:nvSpPr>
          <p:cNvPr id="235" name="Google Shape;235;p27"/>
          <p:cNvSpPr txBox="1"/>
          <p:nvPr/>
        </p:nvSpPr>
        <p:spPr>
          <a:xfrm rot="-5400000">
            <a:off x="-69525" y="3928325"/>
            <a:ext cx="16305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CA"/>
              <a:t>% of land use</a:t>
            </a:r>
            <a:endParaRPr/>
          </a:p>
        </p:txBody>
      </p:sp>
      <p:sp>
        <p:nvSpPr>
          <p:cNvPr id="236" name="Google Shape;236;p27"/>
          <p:cNvSpPr txBox="1"/>
          <p:nvPr/>
        </p:nvSpPr>
        <p:spPr>
          <a:xfrm>
            <a:off x="1264675" y="6280725"/>
            <a:ext cx="28212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a:t>Preliminary exploration with 100m resolution</a:t>
            </a:r>
            <a:endParaRPr/>
          </a:p>
        </p:txBody>
      </p:sp>
      <p:sp>
        <p:nvSpPr>
          <p:cNvPr id="237" name="Google Shape;237;p27"/>
          <p:cNvSpPr txBox="1"/>
          <p:nvPr/>
        </p:nvSpPr>
        <p:spPr>
          <a:xfrm>
            <a:off x="8693675" y="5945250"/>
            <a:ext cx="2685900" cy="488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fr-CA"/>
              <a:t>sentinel 2 (not shown)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8"/>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CA"/>
              <a:t>Muse</a:t>
            </a:r>
            <a:endParaRPr/>
          </a:p>
        </p:txBody>
      </p:sp>
      <p:sp>
        <p:nvSpPr>
          <p:cNvPr id="244" name="Google Shape;244;p28"/>
          <p:cNvSpPr txBox="1"/>
          <p:nvPr>
            <p:ph idx="2" type="body"/>
          </p:nvPr>
        </p:nvSpPr>
        <p:spPr>
          <a:xfrm>
            <a:off x="915454" y="1390650"/>
            <a:ext cx="4638900" cy="49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CA"/>
              <a:t>Big data</a:t>
            </a:r>
            <a:endParaRPr/>
          </a:p>
          <a:p>
            <a:pPr indent="0" lvl="0" marL="0" rtl="0" algn="l">
              <a:spcBef>
                <a:spcPts val="1500"/>
              </a:spcBef>
              <a:spcAft>
                <a:spcPts val="0"/>
              </a:spcAft>
              <a:buNone/>
            </a:pPr>
            <a:r>
              <a:t/>
            </a:r>
            <a:endParaRPr/>
          </a:p>
          <a:p>
            <a:pPr indent="0" lvl="0" marL="0" rtl="0" algn="l">
              <a:spcBef>
                <a:spcPts val="1500"/>
              </a:spcBef>
              <a:spcAft>
                <a:spcPts val="0"/>
              </a:spcAft>
              <a:buNone/>
            </a:pPr>
            <a:r>
              <a:rPr lang="fr-CA"/>
              <a:t>Losing infrastructure abstraction:</a:t>
            </a:r>
            <a:endParaRPr/>
          </a:p>
          <a:p>
            <a:pPr indent="-342900" lvl="0" marL="457200" rtl="0" algn="l">
              <a:spcBef>
                <a:spcPts val="1500"/>
              </a:spcBef>
              <a:spcAft>
                <a:spcPts val="0"/>
              </a:spcAft>
              <a:buSzPts val="1800"/>
              <a:buChar char="●"/>
            </a:pPr>
            <a:r>
              <a:rPr lang="fr-CA"/>
              <a:t>Need to know your infrastructure</a:t>
            </a:r>
            <a:endParaRPr/>
          </a:p>
          <a:p>
            <a:pPr indent="-342900" lvl="0" marL="457200" rtl="0" algn="l">
              <a:spcBef>
                <a:spcPts val="0"/>
              </a:spcBef>
              <a:spcAft>
                <a:spcPts val="0"/>
              </a:spcAft>
              <a:buSzPts val="1800"/>
              <a:buChar char="●"/>
            </a:pPr>
            <a:r>
              <a:rPr lang="fr-CA"/>
              <a:t>Decide the data partitioning based on the data, the infra and the usage</a:t>
            </a:r>
            <a:endParaRPr/>
          </a:p>
          <a:p>
            <a:pPr indent="-342900" lvl="0" marL="457200" rtl="0" algn="l">
              <a:spcBef>
                <a:spcPts val="0"/>
              </a:spcBef>
              <a:spcAft>
                <a:spcPts val="0"/>
              </a:spcAft>
              <a:buSzPts val="1800"/>
              <a:buChar char="●"/>
            </a:pPr>
            <a:r>
              <a:rPr lang="fr-CA"/>
              <a:t>More optimization trick with assuming the user’s intent (ex: projection)</a:t>
            </a:r>
            <a:endParaRPr/>
          </a:p>
          <a:p>
            <a:pPr indent="0" lvl="0" marL="457200" rtl="0" algn="l">
              <a:spcBef>
                <a:spcPts val="1500"/>
              </a:spcBef>
              <a:spcAft>
                <a:spcPts val="1500"/>
              </a:spcAft>
              <a:buNone/>
            </a:pPr>
            <a:r>
              <a:rPr lang="fr-CA" sz="2400">
                <a:solidFill>
                  <a:schemeClr val="accent2"/>
                </a:solidFill>
              </a:rPr>
              <a:t>→	more complex API</a:t>
            </a:r>
            <a:endParaRPr sz="2400">
              <a:solidFill>
                <a:schemeClr val="accent2"/>
              </a:solidFill>
            </a:endParaRPr>
          </a:p>
        </p:txBody>
      </p:sp>
      <p:pic>
        <p:nvPicPr>
          <p:cNvPr id="245" name="Google Shape;245;p28"/>
          <p:cNvPicPr preferRelativeResize="0"/>
          <p:nvPr/>
        </p:nvPicPr>
        <p:blipFill>
          <a:blip r:embed="rId3">
            <a:alphaModFix/>
          </a:blip>
          <a:stretch>
            <a:fillRect/>
          </a:stretch>
        </p:blipFill>
        <p:spPr>
          <a:xfrm>
            <a:off x="8140800" y="2048875"/>
            <a:ext cx="1490426" cy="838350"/>
          </a:xfrm>
          <a:prstGeom prst="rect">
            <a:avLst/>
          </a:prstGeom>
          <a:noFill/>
          <a:ln>
            <a:noFill/>
          </a:ln>
        </p:spPr>
      </p:pic>
      <p:sp>
        <p:nvSpPr>
          <p:cNvPr id="246" name="Google Shape;246;p28"/>
          <p:cNvSpPr txBox="1"/>
          <p:nvPr/>
        </p:nvSpPr>
        <p:spPr>
          <a:xfrm>
            <a:off x="7818764" y="1316700"/>
            <a:ext cx="2134500" cy="6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CA"/>
              <a:t>Distributed computing</a:t>
            </a:r>
            <a:endParaRPr b="1"/>
          </a:p>
        </p:txBody>
      </p:sp>
      <p:pic>
        <p:nvPicPr>
          <p:cNvPr id="247" name="Google Shape;247;p28"/>
          <p:cNvPicPr preferRelativeResize="0"/>
          <p:nvPr/>
        </p:nvPicPr>
        <p:blipFill>
          <a:blip r:embed="rId4">
            <a:alphaModFix/>
          </a:blip>
          <a:stretch>
            <a:fillRect/>
          </a:stretch>
        </p:blipFill>
        <p:spPr>
          <a:xfrm>
            <a:off x="6762961" y="3208100"/>
            <a:ext cx="4246125" cy="1429900"/>
          </a:xfrm>
          <a:prstGeom prst="rect">
            <a:avLst/>
          </a:prstGeom>
          <a:noFill/>
          <a:ln>
            <a:noFill/>
          </a:ln>
        </p:spPr>
      </p:pic>
      <p:pic>
        <p:nvPicPr>
          <p:cNvPr descr="Image result for dask distributed data" id="248" name="Google Shape;248;p28"/>
          <p:cNvPicPr preferRelativeResize="0"/>
          <p:nvPr/>
        </p:nvPicPr>
        <p:blipFill>
          <a:blip r:embed="rId5">
            <a:alphaModFix/>
          </a:blip>
          <a:stretch>
            <a:fillRect/>
          </a:stretch>
        </p:blipFill>
        <p:spPr>
          <a:xfrm>
            <a:off x="5261375" y="4739925"/>
            <a:ext cx="6807199" cy="1689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29"/>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CA"/>
              <a:t>DACCS</a:t>
            </a:r>
            <a:endParaRPr/>
          </a:p>
        </p:txBody>
      </p:sp>
      <p:sp>
        <p:nvSpPr>
          <p:cNvPr id="255" name="Google Shape;255;p29"/>
          <p:cNvSpPr txBox="1"/>
          <p:nvPr>
            <p:ph idx="2" type="body"/>
          </p:nvPr>
        </p:nvSpPr>
        <p:spPr>
          <a:xfrm>
            <a:off x="915452" y="1390650"/>
            <a:ext cx="7328100" cy="49269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rPr b="0" lang="fr-CA"/>
              <a:t>Data Analytics for Canadian Climate Services</a:t>
            </a:r>
            <a:endParaRPr b="0"/>
          </a:p>
          <a:p>
            <a:pPr indent="0" lvl="0" marL="457200" rtl="0" algn="l">
              <a:spcBef>
                <a:spcPts val="1500"/>
              </a:spcBef>
              <a:spcAft>
                <a:spcPts val="0"/>
              </a:spcAft>
              <a:buNone/>
            </a:pPr>
            <a:r>
              <a:rPr b="0" lang="fr-CA"/>
              <a:t>A workflow-based science Gateway (virtual laboratory).</a:t>
            </a:r>
            <a:endParaRPr b="0"/>
          </a:p>
          <a:p>
            <a:pPr indent="0" lvl="0" marL="457200" rtl="0" algn="l">
              <a:spcBef>
                <a:spcPts val="1500"/>
              </a:spcBef>
              <a:spcAft>
                <a:spcPts val="0"/>
              </a:spcAft>
              <a:buNone/>
            </a:pPr>
            <a:r>
              <a:rPr b="0" lang="fr-CA"/>
              <a:t>Adds new c</a:t>
            </a:r>
            <a:r>
              <a:rPr b="0" lang="fr-CA"/>
              <a:t>limate services and applications</a:t>
            </a:r>
            <a:r>
              <a:rPr b="0" lang="fr-CA"/>
              <a:t> to ESGF</a:t>
            </a:r>
            <a:r>
              <a:rPr b="0" lang="fr-CA"/>
              <a:t>:</a:t>
            </a:r>
            <a:endParaRPr b="0"/>
          </a:p>
          <a:p>
            <a:pPr indent="-342900" lvl="0" marL="914400" rtl="0" algn="l">
              <a:spcBef>
                <a:spcPts val="1500"/>
              </a:spcBef>
              <a:spcAft>
                <a:spcPts val="0"/>
              </a:spcAft>
              <a:buSzPts val="1800"/>
              <a:buChar char="●"/>
            </a:pPr>
            <a:r>
              <a:rPr b="0" lang="fr-CA"/>
              <a:t>Sea ice from observations and model simulations</a:t>
            </a:r>
            <a:endParaRPr b="0"/>
          </a:p>
          <a:p>
            <a:pPr indent="-342900" lvl="0" marL="914400" rtl="0" algn="l">
              <a:spcBef>
                <a:spcPts val="0"/>
              </a:spcBef>
              <a:spcAft>
                <a:spcPts val="0"/>
              </a:spcAft>
              <a:buSzPts val="1800"/>
              <a:buChar char="●"/>
            </a:pPr>
            <a:r>
              <a:rPr b="0" lang="fr-CA"/>
              <a:t>C02 and methane concentration measurement</a:t>
            </a:r>
            <a:endParaRPr b="0"/>
          </a:p>
          <a:p>
            <a:pPr indent="-342900" lvl="0" marL="914400" rtl="0" algn="l">
              <a:spcBef>
                <a:spcPts val="0"/>
              </a:spcBef>
              <a:spcAft>
                <a:spcPts val="0"/>
              </a:spcAft>
              <a:buSzPts val="1800"/>
              <a:buChar char="●"/>
            </a:pPr>
            <a:r>
              <a:rPr b="0" lang="fr-CA"/>
              <a:t>Climate extremes and cyclone tracking</a:t>
            </a:r>
            <a:endParaRPr b="0"/>
          </a:p>
          <a:p>
            <a:pPr indent="-342900" lvl="0" marL="914400" rtl="0" algn="l">
              <a:spcBef>
                <a:spcPts val="0"/>
              </a:spcBef>
              <a:spcAft>
                <a:spcPts val="0"/>
              </a:spcAft>
              <a:buSzPts val="1800"/>
              <a:buChar char="●"/>
            </a:pPr>
            <a:r>
              <a:rPr b="0" lang="fr-CA"/>
              <a:t>Coastal vulnerability analysis</a:t>
            </a:r>
            <a:endParaRPr b="0"/>
          </a:p>
          <a:p>
            <a:pPr indent="-342900" lvl="0" marL="914400" rtl="0" algn="l">
              <a:spcBef>
                <a:spcPts val="0"/>
              </a:spcBef>
              <a:spcAft>
                <a:spcPts val="0"/>
              </a:spcAft>
              <a:buSzPts val="1800"/>
              <a:buChar char="●"/>
            </a:pPr>
            <a:r>
              <a:rPr b="0" lang="fr-CA"/>
              <a:t>Deep Learning-based Land Cover Mapping</a:t>
            </a:r>
            <a:endParaRPr b="0"/>
          </a:p>
          <a:p>
            <a:pPr indent="-342900" lvl="0" marL="914400" rtl="0" algn="l">
              <a:spcBef>
                <a:spcPts val="0"/>
              </a:spcBef>
              <a:spcAft>
                <a:spcPts val="0"/>
              </a:spcAft>
              <a:buSzPts val="1800"/>
              <a:buChar char="●"/>
            </a:pPr>
            <a:r>
              <a:rPr b="0" lang="fr-CA"/>
              <a:t>EO Datacube</a:t>
            </a:r>
            <a:endParaRPr b="0"/>
          </a:p>
          <a:p>
            <a:pPr indent="0" lvl="0" marL="0" rtl="0" algn="l">
              <a:spcBef>
                <a:spcPts val="1500"/>
              </a:spcBef>
              <a:spcAft>
                <a:spcPts val="0"/>
              </a:spcAft>
              <a:buNone/>
            </a:pPr>
            <a:r>
              <a:t/>
            </a:r>
            <a:endParaRPr b="0"/>
          </a:p>
          <a:p>
            <a:pPr indent="0" lvl="0" marL="0" rtl="0" algn="l">
              <a:spcBef>
                <a:spcPts val="1500"/>
              </a:spcBef>
              <a:spcAft>
                <a:spcPts val="0"/>
              </a:spcAft>
              <a:buNone/>
            </a:pPr>
            <a:r>
              <a:rPr b="0" lang="fr-CA"/>
              <a:t>	</a:t>
            </a:r>
            <a:endParaRPr b="0"/>
          </a:p>
          <a:p>
            <a:pPr indent="0" lvl="0" marL="0" rtl="0" algn="l">
              <a:spcBef>
                <a:spcPts val="1500"/>
              </a:spcBef>
              <a:spcAft>
                <a:spcPts val="0"/>
              </a:spcAft>
              <a:buNone/>
            </a:pPr>
            <a:r>
              <a:rPr b="0" lang="fr-CA"/>
              <a:t>	Kickoff in September 2019</a:t>
            </a:r>
            <a:endParaRPr b="0"/>
          </a:p>
          <a:p>
            <a:pPr indent="0" lvl="0" marL="457200" rtl="0" algn="l">
              <a:spcBef>
                <a:spcPts val="1500"/>
              </a:spcBef>
              <a:spcAft>
                <a:spcPts val="1500"/>
              </a:spcAft>
              <a:buNone/>
            </a:pPr>
            <a:r>
              <a:t/>
            </a:r>
            <a:endParaRPr b="0"/>
          </a:p>
        </p:txBody>
      </p:sp>
      <p:pic>
        <p:nvPicPr>
          <p:cNvPr descr="logo_ouranos.jpeg" id="256" name="Google Shape;256;p29"/>
          <p:cNvPicPr preferRelativeResize="0"/>
          <p:nvPr/>
        </p:nvPicPr>
        <p:blipFill>
          <a:blip r:embed="rId3">
            <a:alphaModFix/>
          </a:blip>
          <a:stretch>
            <a:fillRect/>
          </a:stretch>
        </p:blipFill>
        <p:spPr>
          <a:xfrm>
            <a:off x="8084003" y="2897750"/>
            <a:ext cx="1142850" cy="485025"/>
          </a:xfrm>
          <a:prstGeom prst="rect">
            <a:avLst/>
          </a:prstGeom>
          <a:noFill/>
          <a:ln>
            <a:noFill/>
          </a:ln>
        </p:spPr>
      </p:pic>
      <p:pic>
        <p:nvPicPr>
          <p:cNvPr id="257" name="Google Shape;257;p29"/>
          <p:cNvPicPr preferRelativeResize="0"/>
          <p:nvPr/>
        </p:nvPicPr>
        <p:blipFill>
          <a:blip r:embed="rId4">
            <a:alphaModFix/>
          </a:blip>
          <a:stretch>
            <a:fillRect/>
          </a:stretch>
        </p:blipFill>
        <p:spPr>
          <a:xfrm>
            <a:off x="7830900" y="1315150"/>
            <a:ext cx="954000" cy="954000"/>
          </a:xfrm>
          <a:prstGeom prst="rect">
            <a:avLst/>
          </a:prstGeom>
          <a:noFill/>
          <a:ln>
            <a:noFill/>
          </a:ln>
        </p:spPr>
      </p:pic>
      <p:pic>
        <p:nvPicPr>
          <p:cNvPr id="258" name="Google Shape;258;p29"/>
          <p:cNvPicPr preferRelativeResize="0"/>
          <p:nvPr/>
        </p:nvPicPr>
        <p:blipFill>
          <a:blip r:embed="rId5">
            <a:alphaModFix/>
          </a:blip>
          <a:stretch>
            <a:fillRect/>
          </a:stretch>
        </p:blipFill>
        <p:spPr>
          <a:xfrm>
            <a:off x="8878917" y="1582286"/>
            <a:ext cx="487326" cy="617299"/>
          </a:xfrm>
          <a:prstGeom prst="rect">
            <a:avLst/>
          </a:prstGeom>
          <a:noFill/>
          <a:ln>
            <a:noFill/>
          </a:ln>
        </p:spPr>
      </p:pic>
      <p:pic>
        <p:nvPicPr>
          <p:cNvPr id="259" name="Google Shape;259;p29"/>
          <p:cNvPicPr preferRelativeResize="0"/>
          <p:nvPr/>
        </p:nvPicPr>
        <p:blipFill>
          <a:blip r:embed="rId6">
            <a:alphaModFix/>
          </a:blip>
          <a:stretch>
            <a:fillRect/>
          </a:stretch>
        </p:blipFill>
        <p:spPr>
          <a:xfrm>
            <a:off x="8028123" y="3569748"/>
            <a:ext cx="1206950" cy="425798"/>
          </a:xfrm>
          <a:prstGeom prst="rect">
            <a:avLst/>
          </a:prstGeom>
          <a:noFill/>
          <a:ln>
            <a:noFill/>
          </a:ln>
        </p:spPr>
      </p:pic>
      <p:pic>
        <p:nvPicPr>
          <p:cNvPr id="260" name="Google Shape;260;p29"/>
          <p:cNvPicPr preferRelativeResize="0"/>
          <p:nvPr/>
        </p:nvPicPr>
        <p:blipFill>
          <a:blip r:embed="rId7">
            <a:alphaModFix/>
          </a:blip>
          <a:stretch>
            <a:fillRect/>
          </a:stretch>
        </p:blipFill>
        <p:spPr>
          <a:xfrm>
            <a:off x="7838086" y="4164323"/>
            <a:ext cx="1713512" cy="527625"/>
          </a:xfrm>
          <a:prstGeom prst="rect">
            <a:avLst/>
          </a:prstGeom>
          <a:noFill/>
          <a:ln>
            <a:noFill/>
          </a:ln>
        </p:spPr>
      </p:pic>
      <p:pic>
        <p:nvPicPr>
          <p:cNvPr descr="logo_CRIM_gros-1024x206.jpg" id="261" name="Google Shape;261;p29"/>
          <p:cNvPicPr preferRelativeResize="0"/>
          <p:nvPr/>
        </p:nvPicPr>
        <p:blipFill>
          <a:blip r:embed="rId8">
            <a:alphaModFix/>
          </a:blip>
          <a:stretch>
            <a:fillRect/>
          </a:stretch>
        </p:blipFill>
        <p:spPr>
          <a:xfrm>
            <a:off x="8027551" y="4960487"/>
            <a:ext cx="1208069" cy="243000"/>
          </a:xfrm>
          <a:prstGeom prst="rect">
            <a:avLst/>
          </a:prstGeom>
          <a:noFill/>
          <a:ln>
            <a:noFill/>
          </a:ln>
        </p:spPr>
      </p:pic>
      <p:pic>
        <p:nvPicPr>
          <p:cNvPr id="262" name="Google Shape;262;p29"/>
          <p:cNvPicPr preferRelativeResize="0"/>
          <p:nvPr/>
        </p:nvPicPr>
        <p:blipFill>
          <a:blip r:embed="rId9">
            <a:alphaModFix/>
          </a:blip>
          <a:stretch>
            <a:fillRect/>
          </a:stretch>
        </p:blipFill>
        <p:spPr>
          <a:xfrm>
            <a:off x="8060163" y="2393472"/>
            <a:ext cx="1142852" cy="360275"/>
          </a:xfrm>
          <a:prstGeom prst="rect">
            <a:avLst/>
          </a:prstGeom>
          <a:noFill/>
          <a:ln>
            <a:noFill/>
          </a:ln>
        </p:spPr>
      </p:pic>
      <p:pic>
        <p:nvPicPr>
          <p:cNvPr descr="esgf.png" id="263" name="Google Shape;263;p29"/>
          <p:cNvPicPr preferRelativeResize="0"/>
          <p:nvPr/>
        </p:nvPicPr>
        <p:blipFill rotWithShape="1">
          <a:blip r:embed="rId10">
            <a:alphaModFix/>
          </a:blip>
          <a:srcRect b="0" l="0" r="0" t="0"/>
          <a:stretch/>
        </p:blipFill>
        <p:spPr>
          <a:xfrm>
            <a:off x="9856175" y="4825625"/>
            <a:ext cx="1382825" cy="527619"/>
          </a:xfrm>
          <a:prstGeom prst="rect">
            <a:avLst/>
          </a:prstGeom>
          <a:noFill/>
          <a:ln>
            <a:noFill/>
          </a:ln>
        </p:spPr>
      </p:pic>
      <p:pic>
        <p:nvPicPr>
          <p:cNvPr id="264" name="Google Shape;264;p29"/>
          <p:cNvPicPr preferRelativeResize="0"/>
          <p:nvPr/>
        </p:nvPicPr>
        <p:blipFill>
          <a:blip r:embed="rId11">
            <a:alphaModFix/>
          </a:blip>
          <a:stretch>
            <a:fillRect/>
          </a:stretch>
        </p:blipFill>
        <p:spPr>
          <a:xfrm>
            <a:off x="9004708" y="5472000"/>
            <a:ext cx="2319693" cy="777100"/>
          </a:xfrm>
          <a:prstGeom prst="rect">
            <a:avLst/>
          </a:prstGeom>
          <a:noFill/>
          <a:ln>
            <a:noFill/>
          </a:ln>
        </p:spPr>
      </p:pic>
      <p:sp>
        <p:nvSpPr>
          <p:cNvPr id="265" name="Google Shape;265;p29"/>
          <p:cNvSpPr txBox="1"/>
          <p:nvPr/>
        </p:nvSpPr>
        <p:spPr>
          <a:xfrm>
            <a:off x="7838069" y="5721475"/>
            <a:ext cx="1172100" cy="2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a:t>Funded by: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2"/>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CA"/>
              <a:t>About</a:t>
            </a:r>
            <a:endParaRPr/>
          </a:p>
        </p:txBody>
      </p:sp>
      <p:sp>
        <p:nvSpPr>
          <p:cNvPr id="75" name="Google Shape;75;p12"/>
          <p:cNvSpPr txBox="1"/>
          <p:nvPr>
            <p:ph idx="2" type="body"/>
          </p:nvPr>
        </p:nvSpPr>
        <p:spPr>
          <a:xfrm>
            <a:off x="915451" y="1390650"/>
            <a:ext cx="3631800" cy="4926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fr-CA"/>
              <a:t>This talk</a:t>
            </a:r>
            <a:endParaRPr/>
          </a:p>
          <a:p>
            <a:pPr indent="0" lvl="0" marL="0" rtl="0" algn="l">
              <a:spcBef>
                <a:spcPts val="1500"/>
              </a:spcBef>
              <a:spcAft>
                <a:spcPts val="0"/>
              </a:spcAft>
              <a:buNone/>
            </a:pPr>
            <a:r>
              <a:t/>
            </a:r>
            <a:endParaRPr/>
          </a:p>
          <a:p>
            <a:pPr indent="-342900" lvl="0" marL="457200" rtl="0" algn="l">
              <a:lnSpc>
                <a:spcPct val="115000"/>
              </a:lnSpc>
              <a:spcBef>
                <a:spcPts val="1500"/>
              </a:spcBef>
              <a:spcAft>
                <a:spcPts val="0"/>
              </a:spcAft>
              <a:buSzPts val="1800"/>
              <a:buChar char="●"/>
            </a:pPr>
            <a:r>
              <a:rPr b="0" lang="fr-CA"/>
              <a:t>An overview of selected ongoing or upcoming EO-ML projects at CRIM</a:t>
            </a:r>
            <a:endParaRPr b="0"/>
          </a:p>
          <a:p>
            <a:pPr indent="-342900" lvl="0" marL="457200" rtl="0" algn="l">
              <a:lnSpc>
                <a:spcPct val="115000"/>
              </a:lnSpc>
              <a:spcBef>
                <a:spcPts val="1000"/>
              </a:spcBef>
              <a:spcAft>
                <a:spcPts val="1000"/>
              </a:spcAft>
              <a:buSzPts val="1800"/>
              <a:buChar char="●"/>
            </a:pPr>
            <a:r>
              <a:rPr b="0" lang="fr-CA"/>
              <a:t>Most results shown are preliminary and their purpose here are to give application examples</a:t>
            </a:r>
            <a:endParaRPr b="0"/>
          </a:p>
        </p:txBody>
      </p:sp>
      <p:sp>
        <p:nvSpPr>
          <p:cNvPr id="76" name="Google Shape;76;p12"/>
          <p:cNvSpPr txBox="1"/>
          <p:nvPr>
            <p:ph idx="2" type="body"/>
          </p:nvPr>
        </p:nvSpPr>
        <p:spPr>
          <a:xfrm>
            <a:off x="6282826" y="1528825"/>
            <a:ext cx="3631800" cy="4926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fr-CA"/>
              <a:t>Me</a:t>
            </a:r>
            <a:endParaRPr/>
          </a:p>
          <a:p>
            <a:pPr indent="0" lvl="0" marL="0" rtl="0" algn="l">
              <a:spcBef>
                <a:spcPts val="1500"/>
              </a:spcBef>
              <a:spcAft>
                <a:spcPts val="0"/>
              </a:spcAft>
              <a:buNone/>
            </a:pPr>
            <a:r>
              <a:t/>
            </a:r>
            <a:endParaRPr/>
          </a:p>
          <a:p>
            <a:pPr indent="-342900" lvl="0" marL="457200" rtl="0" algn="l">
              <a:lnSpc>
                <a:spcPct val="115000"/>
              </a:lnSpc>
              <a:spcBef>
                <a:spcPts val="1500"/>
              </a:spcBef>
              <a:spcAft>
                <a:spcPts val="0"/>
              </a:spcAft>
              <a:buSzPts val="1800"/>
              <a:buChar char="●"/>
            </a:pPr>
            <a:r>
              <a:rPr b="0" lang="fr-CA"/>
              <a:t>Data science researcher at CRIM</a:t>
            </a:r>
            <a:endParaRPr b="0"/>
          </a:p>
          <a:p>
            <a:pPr indent="-342900" lvl="0" marL="457200" rtl="0" algn="l">
              <a:lnSpc>
                <a:spcPct val="115000"/>
              </a:lnSpc>
              <a:spcBef>
                <a:spcPts val="1000"/>
              </a:spcBef>
              <a:spcAft>
                <a:spcPts val="0"/>
              </a:spcAft>
              <a:buSzPts val="1800"/>
              <a:buChar char="●"/>
            </a:pPr>
            <a:r>
              <a:rPr b="0" lang="fr-CA"/>
              <a:t>EO is a subset of my work</a:t>
            </a:r>
            <a:endParaRPr b="0"/>
          </a:p>
          <a:p>
            <a:pPr indent="-342900" lvl="0" marL="457200" rtl="0" algn="l">
              <a:lnSpc>
                <a:spcPct val="115000"/>
              </a:lnSpc>
              <a:spcBef>
                <a:spcPts val="1000"/>
              </a:spcBef>
              <a:spcAft>
                <a:spcPts val="0"/>
              </a:spcAft>
              <a:buSzPts val="1800"/>
              <a:buChar char="●"/>
            </a:pPr>
            <a:r>
              <a:rPr b="0" lang="fr-CA"/>
              <a:t>Soon starting a new position at the Data Science Institute of UBC</a:t>
            </a:r>
            <a:endParaRPr b="0"/>
          </a:p>
          <a:p>
            <a:pPr indent="-342900" lvl="0" marL="457200" rtl="0" algn="l">
              <a:lnSpc>
                <a:spcPct val="115000"/>
              </a:lnSpc>
              <a:spcBef>
                <a:spcPts val="1000"/>
              </a:spcBef>
              <a:spcAft>
                <a:spcPts val="1000"/>
              </a:spcAft>
              <a:buSzPts val="1800"/>
              <a:buChar char="●"/>
            </a:pPr>
            <a:r>
              <a:rPr b="0" lang="fr-CA"/>
              <a:t>Will still stay an associated researcher at CRIM</a:t>
            </a:r>
            <a:endParaRPr b="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0"/>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CA"/>
              <a:t>DACCS</a:t>
            </a:r>
            <a:endParaRPr/>
          </a:p>
        </p:txBody>
      </p:sp>
      <p:sp>
        <p:nvSpPr>
          <p:cNvPr id="272" name="Google Shape;272;p30"/>
          <p:cNvSpPr txBox="1"/>
          <p:nvPr>
            <p:ph idx="2" type="body"/>
          </p:nvPr>
        </p:nvSpPr>
        <p:spPr>
          <a:xfrm>
            <a:off x="915454" y="1390650"/>
            <a:ext cx="4725900" cy="49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CA"/>
              <a:t>Climate data portal</a:t>
            </a:r>
            <a:endParaRPr/>
          </a:p>
          <a:p>
            <a:pPr indent="0" lvl="0" marL="0" rtl="0" algn="l">
              <a:spcBef>
                <a:spcPts val="1500"/>
              </a:spcBef>
              <a:spcAft>
                <a:spcPts val="0"/>
              </a:spcAft>
              <a:buNone/>
            </a:pPr>
            <a:r>
              <a:t/>
            </a:r>
            <a:endParaRPr/>
          </a:p>
          <a:p>
            <a:pPr indent="0" lvl="0" marL="0" rtl="0" algn="l">
              <a:spcBef>
                <a:spcPts val="1500"/>
              </a:spcBef>
              <a:spcAft>
                <a:spcPts val="0"/>
              </a:spcAft>
              <a:buNone/>
            </a:pPr>
            <a:r>
              <a:rPr lang="fr-CA"/>
              <a:t>Public portal for DACCS</a:t>
            </a:r>
            <a:endParaRPr/>
          </a:p>
          <a:p>
            <a:pPr indent="0" lvl="0" marL="0" rtl="0" algn="l">
              <a:spcBef>
                <a:spcPts val="1500"/>
              </a:spcBef>
              <a:spcAft>
                <a:spcPts val="0"/>
              </a:spcAft>
              <a:buNone/>
            </a:pPr>
            <a:r>
              <a:t/>
            </a:r>
            <a:endParaRPr/>
          </a:p>
          <a:p>
            <a:pPr indent="0" lvl="0" marL="0" rtl="0" algn="l">
              <a:spcBef>
                <a:spcPts val="1500"/>
              </a:spcBef>
              <a:spcAft>
                <a:spcPts val="0"/>
              </a:spcAft>
              <a:buNone/>
            </a:pPr>
            <a:r>
              <a:rPr lang="fr-CA"/>
              <a:t>Collaborative development of Canadian Center for Climate Service lead by CRIM</a:t>
            </a:r>
            <a:endParaRPr/>
          </a:p>
          <a:p>
            <a:pPr indent="0" lvl="0" marL="0" rtl="0" algn="l">
              <a:spcBef>
                <a:spcPts val="1500"/>
              </a:spcBef>
              <a:spcAft>
                <a:spcPts val="1500"/>
              </a:spcAft>
              <a:buNone/>
            </a:pPr>
            <a:r>
              <a:rPr lang="fr-CA"/>
              <a:t>Launched June 2019</a:t>
            </a:r>
            <a:endParaRPr/>
          </a:p>
        </p:txBody>
      </p:sp>
      <p:pic>
        <p:nvPicPr>
          <p:cNvPr id="273" name="Google Shape;273;p30"/>
          <p:cNvPicPr preferRelativeResize="0"/>
          <p:nvPr/>
        </p:nvPicPr>
        <p:blipFill>
          <a:blip r:embed="rId3">
            <a:alphaModFix/>
          </a:blip>
          <a:stretch>
            <a:fillRect/>
          </a:stretch>
        </p:blipFill>
        <p:spPr>
          <a:xfrm>
            <a:off x="6035100" y="2186925"/>
            <a:ext cx="5114124" cy="3684199"/>
          </a:xfrm>
          <a:prstGeom prst="rect">
            <a:avLst/>
          </a:prstGeom>
          <a:noFill/>
          <a:ln>
            <a:noFill/>
          </a:ln>
          <a:effectLst>
            <a:outerShdw blurRad="57150" rotWithShape="0" algn="bl" dir="5400000" dist="19050">
              <a:srgbClr val="000000">
                <a:alpha val="50000"/>
              </a:srgbClr>
            </a:outerShdw>
          </a:effectLst>
        </p:spPr>
      </p:pic>
      <p:sp>
        <p:nvSpPr>
          <p:cNvPr id="274" name="Google Shape;274;p30"/>
          <p:cNvSpPr txBox="1"/>
          <p:nvPr/>
        </p:nvSpPr>
        <p:spPr>
          <a:xfrm>
            <a:off x="6851413" y="1713525"/>
            <a:ext cx="34815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CA" sz="2400"/>
              <a:t>climatedata.ca</a:t>
            </a:r>
            <a:endParaRPr b="1"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1"/>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CA"/>
              <a:t>DACCS</a:t>
            </a:r>
            <a:endParaRPr/>
          </a:p>
        </p:txBody>
      </p:sp>
      <p:sp>
        <p:nvSpPr>
          <p:cNvPr id="281" name="Google Shape;281;p31"/>
          <p:cNvSpPr txBox="1"/>
          <p:nvPr>
            <p:ph idx="2" type="body"/>
          </p:nvPr>
        </p:nvSpPr>
        <p:spPr>
          <a:xfrm>
            <a:off x="915454" y="1390650"/>
            <a:ext cx="4847100" cy="49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CA"/>
              <a:t>Natural Language Understanding tools</a:t>
            </a:r>
            <a:endParaRPr/>
          </a:p>
          <a:p>
            <a:pPr indent="0" lvl="0" marL="0" rtl="0" algn="l">
              <a:spcBef>
                <a:spcPts val="1500"/>
              </a:spcBef>
              <a:spcAft>
                <a:spcPts val="0"/>
              </a:spcAft>
              <a:buNone/>
            </a:pPr>
            <a:r>
              <a:t/>
            </a:r>
            <a:endParaRPr/>
          </a:p>
          <a:p>
            <a:pPr indent="0" lvl="0" marL="0" rtl="0" algn="l">
              <a:spcBef>
                <a:spcPts val="1500"/>
              </a:spcBef>
              <a:spcAft>
                <a:spcPts val="0"/>
              </a:spcAft>
              <a:buNone/>
            </a:pPr>
            <a:r>
              <a:rPr lang="fr-CA"/>
              <a:t>Metadata generation</a:t>
            </a:r>
            <a:endParaRPr/>
          </a:p>
          <a:p>
            <a:pPr indent="0" lvl="0" marL="0" rtl="0" algn="l">
              <a:spcBef>
                <a:spcPts val="1500"/>
              </a:spcBef>
              <a:spcAft>
                <a:spcPts val="0"/>
              </a:spcAft>
              <a:buNone/>
            </a:pPr>
            <a:r>
              <a:rPr b="0" lang="fr-CA"/>
              <a:t>Convert and encode resources available into queryable form of metadata</a:t>
            </a:r>
            <a:endParaRPr b="0"/>
          </a:p>
          <a:p>
            <a:pPr indent="0" lvl="0" marL="0" rtl="0" algn="l">
              <a:spcBef>
                <a:spcPts val="1500"/>
              </a:spcBef>
              <a:spcAft>
                <a:spcPts val="0"/>
              </a:spcAft>
              <a:buNone/>
            </a:pPr>
            <a:r>
              <a:rPr lang="fr-CA"/>
              <a:t>Ressources</a:t>
            </a:r>
            <a:endParaRPr/>
          </a:p>
          <a:p>
            <a:pPr indent="-342900" lvl="1" marL="914400" rtl="0" algn="l">
              <a:spcBef>
                <a:spcPts val="1500"/>
              </a:spcBef>
              <a:spcAft>
                <a:spcPts val="0"/>
              </a:spcAft>
              <a:buSzPts val="1800"/>
              <a:buChar char="○"/>
            </a:pPr>
            <a:r>
              <a:rPr lang="fr-CA"/>
              <a:t>Workflow</a:t>
            </a:r>
            <a:endParaRPr/>
          </a:p>
          <a:p>
            <a:pPr indent="-342900" lvl="1" marL="914400" rtl="0" algn="l">
              <a:spcBef>
                <a:spcPts val="0"/>
              </a:spcBef>
              <a:spcAft>
                <a:spcPts val="0"/>
              </a:spcAft>
              <a:buSzPts val="1800"/>
              <a:buChar char="○"/>
            </a:pPr>
            <a:r>
              <a:rPr lang="fr-CA"/>
              <a:t>Dataset</a:t>
            </a:r>
            <a:endParaRPr/>
          </a:p>
          <a:p>
            <a:pPr indent="-342900" lvl="1" marL="914400" rtl="0" algn="l">
              <a:spcBef>
                <a:spcPts val="0"/>
              </a:spcBef>
              <a:spcAft>
                <a:spcPts val="0"/>
              </a:spcAft>
              <a:buSzPts val="1800"/>
              <a:buChar char="○"/>
            </a:pPr>
            <a:r>
              <a:rPr lang="fr-CA"/>
              <a:t>Ontology</a:t>
            </a:r>
            <a:endParaRPr/>
          </a:p>
          <a:p>
            <a:pPr indent="0" lvl="0" marL="0" rtl="0" algn="l">
              <a:spcBef>
                <a:spcPts val="1200"/>
              </a:spcBef>
              <a:spcAft>
                <a:spcPts val="0"/>
              </a:spcAft>
              <a:buNone/>
            </a:pPr>
            <a:r>
              <a:t/>
            </a:r>
            <a:endParaRPr/>
          </a:p>
          <a:p>
            <a:pPr indent="0" lvl="0" marL="914400" rtl="0" algn="l">
              <a:spcBef>
                <a:spcPts val="1500"/>
              </a:spcBef>
              <a:spcAft>
                <a:spcPts val="1500"/>
              </a:spcAft>
              <a:buNone/>
            </a:pPr>
            <a:r>
              <a:t/>
            </a:r>
            <a:endParaRPr/>
          </a:p>
        </p:txBody>
      </p:sp>
      <p:pic>
        <p:nvPicPr>
          <p:cNvPr id="282" name="Google Shape;282;p31"/>
          <p:cNvPicPr preferRelativeResize="0"/>
          <p:nvPr/>
        </p:nvPicPr>
        <p:blipFill>
          <a:blip r:embed="rId3">
            <a:alphaModFix/>
          </a:blip>
          <a:stretch>
            <a:fillRect/>
          </a:stretch>
        </p:blipFill>
        <p:spPr>
          <a:xfrm>
            <a:off x="5772750" y="2777875"/>
            <a:ext cx="5545151" cy="3355525"/>
          </a:xfrm>
          <a:prstGeom prst="rect">
            <a:avLst/>
          </a:prstGeom>
          <a:noFill/>
          <a:ln>
            <a:noFill/>
          </a:ln>
        </p:spPr>
      </p:pic>
      <p:sp>
        <p:nvSpPr>
          <p:cNvPr id="283" name="Google Shape;283;p31"/>
          <p:cNvSpPr/>
          <p:nvPr/>
        </p:nvSpPr>
        <p:spPr>
          <a:xfrm>
            <a:off x="8099575" y="3533400"/>
            <a:ext cx="1369200" cy="64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CA">
                <a:highlight>
                  <a:schemeClr val="lt1"/>
                </a:highlight>
              </a:rPr>
              <a:t>ML-based</a:t>
            </a:r>
            <a:endParaRPr b="1">
              <a:highlight>
                <a:schemeClr val="lt1"/>
              </a:highlight>
            </a:endParaRPr>
          </a:p>
          <a:p>
            <a:pPr indent="0" lvl="0" marL="0" rtl="0" algn="l">
              <a:spcBef>
                <a:spcPts val="0"/>
              </a:spcBef>
              <a:spcAft>
                <a:spcPts val="0"/>
              </a:spcAft>
              <a:buNone/>
            </a:pPr>
            <a:r>
              <a:rPr b="1" lang="fr-CA">
                <a:highlight>
                  <a:schemeClr val="lt1"/>
                </a:highlight>
              </a:rPr>
              <a:t>generator</a:t>
            </a:r>
            <a:endParaRPr b="1">
              <a:highlight>
                <a:schemeClr val="lt1"/>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2"/>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CA"/>
              <a:t>DACCS</a:t>
            </a:r>
            <a:endParaRPr/>
          </a:p>
        </p:txBody>
      </p:sp>
      <p:sp>
        <p:nvSpPr>
          <p:cNvPr id="290" name="Google Shape;290;p32"/>
          <p:cNvSpPr txBox="1"/>
          <p:nvPr>
            <p:ph idx="2" type="body"/>
          </p:nvPr>
        </p:nvSpPr>
        <p:spPr>
          <a:xfrm>
            <a:off x="915454" y="1390650"/>
            <a:ext cx="5301000" cy="4926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fr-CA"/>
              <a:t>Natural Language Understanding tools</a:t>
            </a:r>
            <a:endParaRPr/>
          </a:p>
          <a:p>
            <a:pPr indent="0" lvl="0" marL="0" rtl="0" algn="l">
              <a:spcBef>
                <a:spcPts val="1500"/>
              </a:spcBef>
              <a:spcAft>
                <a:spcPts val="0"/>
              </a:spcAft>
              <a:buNone/>
            </a:pPr>
            <a:r>
              <a:t/>
            </a:r>
            <a:endParaRPr/>
          </a:p>
          <a:p>
            <a:pPr indent="0" lvl="0" marL="0" rtl="0" algn="l">
              <a:spcBef>
                <a:spcPts val="1500"/>
              </a:spcBef>
              <a:spcAft>
                <a:spcPts val="0"/>
              </a:spcAft>
              <a:buNone/>
            </a:pPr>
            <a:r>
              <a:rPr lang="fr-CA"/>
              <a:t>User-oriented query alignment</a:t>
            </a:r>
            <a:endParaRPr/>
          </a:p>
          <a:p>
            <a:pPr indent="0" lvl="0" marL="0" rtl="0" algn="l">
              <a:spcBef>
                <a:spcPts val="1500"/>
              </a:spcBef>
              <a:spcAft>
                <a:spcPts val="0"/>
              </a:spcAft>
              <a:buNone/>
            </a:pPr>
            <a:r>
              <a:rPr b="0" lang="fr-CA"/>
              <a:t>Enrich and transcode the user query with knowledge resources to guide the query process on the encoded metadata</a:t>
            </a:r>
            <a:endParaRPr b="0"/>
          </a:p>
          <a:p>
            <a:pPr indent="0" lvl="0" marL="0" rtl="0" algn="l">
              <a:spcBef>
                <a:spcPts val="1500"/>
              </a:spcBef>
              <a:spcAft>
                <a:spcPts val="0"/>
              </a:spcAft>
              <a:buNone/>
            </a:pPr>
            <a:r>
              <a:t/>
            </a:r>
            <a:endParaRPr/>
          </a:p>
          <a:p>
            <a:pPr indent="0" lvl="0" marL="457200" rtl="0" algn="l">
              <a:spcBef>
                <a:spcPts val="1500"/>
              </a:spcBef>
              <a:spcAft>
                <a:spcPts val="0"/>
              </a:spcAft>
              <a:buNone/>
            </a:pPr>
            <a:r>
              <a:rPr lang="fr-CA"/>
              <a:t>Ressources</a:t>
            </a:r>
            <a:endParaRPr/>
          </a:p>
          <a:p>
            <a:pPr indent="-342900" lvl="1" marL="914400" rtl="0" algn="l">
              <a:spcBef>
                <a:spcPts val="1500"/>
              </a:spcBef>
              <a:spcAft>
                <a:spcPts val="0"/>
              </a:spcAft>
              <a:buSzPts val="1800"/>
              <a:buChar char="○"/>
            </a:pPr>
            <a:r>
              <a:rPr lang="fr-CA"/>
              <a:t>Query : natural language</a:t>
            </a:r>
            <a:endParaRPr/>
          </a:p>
          <a:p>
            <a:pPr indent="-342900" lvl="1" marL="914400" rtl="0" algn="l">
              <a:spcBef>
                <a:spcPts val="0"/>
              </a:spcBef>
              <a:spcAft>
                <a:spcPts val="0"/>
              </a:spcAft>
              <a:buSzPts val="1800"/>
              <a:buChar char="○"/>
            </a:pPr>
            <a:r>
              <a:rPr lang="fr-CA"/>
              <a:t>Ontologies</a:t>
            </a:r>
            <a:endParaRPr/>
          </a:p>
          <a:p>
            <a:pPr indent="-342900" lvl="1" marL="914400" rtl="0" algn="l">
              <a:spcBef>
                <a:spcPts val="0"/>
              </a:spcBef>
              <a:spcAft>
                <a:spcPts val="0"/>
              </a:spcAft>
              <a:buSzPts val="1800"/>
              <a:buChar char="○"/>
            </a:pPr>
            <a:r>
              <a:rPr lang="fr-CA"/>
              <a:t>Algorithms (to interpret the query)</a:t>
            </a:r>
            <a:endParaRPr/>
          </a:p>
        </p:txBody>
      </p:sp>
      <p:pic>
        <p:nvPicPr>
          <p:cNvPr id="291" name="Google Shape;291;p32"/>
          <p:cNvPicPr preferRelativeResize="0"/>
          <p:nvPr/>
        </p:nvPicPr>
        <p:blipFill>
          <a:blip r:embed="rId3">
            <a:alphaModFix/>
          </a:blip>
          <a:stretch>
            <a:fillRect/>
          </a:stretch>
        </p:blipFill>
        <p:spPr>
          <a:xfrm>
            <a:off x="6634125" y="2914875"/>
            <a:ext cx="4700625" cy="2553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3"/>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fr-CA"/>
              <a:t>Conclusion</a:t>
            </a:r>
            <a:endParaRPr/>
          </a:p>
        </p:txBody>
      </p:sp>
      <p:sp>
        <p:nvSpPr>
          <p:cNvPr id="298" name="Google Shape;298;p33"/>
          <p:cNvSpPr txBox="1"/>
          <p:nvPr>
            <p:ph idx="2" type="body"/>
          </p:nvPr>
        </p:nvSpPr>
        <p:spPr>
          <a:xfrm>
            <a:off x="915458" y="1390650"/>
            <a:ext cx="10419300" cy="49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CA"/>
              <a:t>This has been an overview of few EO projects at CRIM. We are still thinking about ways to adresse the sharing of data, features and concepts betweens components of our workflow. Data semantics is definitely a key element here. We need to know what are the best practices to help get in the right direction.</a:t>
            </a:r>
            <a:endParaRPr/>
          </a:p>
          <a:p>
            <a:pPr indent="0" lvl="0" marL="0" rtl="0" algn="l">
              <a:lnSpc>
                <a:spcPct val="100000"/>
              </a:lnSpc>
              <a:spcBef>
                <a:spcPts val="1500"/>
              </a:spcBef>
              <a:spcAft>
                <a:spcPts val="0"/>
              </a:spcAft>
              <a:buNone/>
            </a:pPr>
            <a:r>
              <a:t/>
            </a:r>
            <a:endParaRPr/>
          </a:p>
          <a:p>
            <a:pPr indent="0" lvl="0" marL="0" marR="0" rtl="0" algn="l">
              <a:lnSpc>
                <a:spcPct val="200000"/>
              </a:lnSpc>
              <a:spcBef>
                <a:spcPts val="1500"/>
              </a:spcBef>
              <a:spcAft>
                <a:spcPts val="15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4"/>
          <p:cNvSpPr txBox="1"/>
          <p:nvPr>
            <p:ph idx="1" type="body"/>
          </p:nvPr>
        </p:nvSpPr>
        <p:spPr>
          <a:xfrm>
            <a:off x="4040505" y="575733"/>
            <a:ext cx="6646311" cy="5688267"/>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3800"/>
              <a:buNone/>
            </a:pPr>
            <a:r>
              <a:rPr lang="fr-CA" sz="3800">
                <a:solidFill>
                  <a:srgbClr val="E5C454"/>
                </a:solidFill>
              </a:rPr>
              <a:t>End</a:t>
            </a:r>
            <a:endParaRPr b="0" sz="3800">
              <a:solidFill>
                <a:srgbClr val="E5C454"/>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5"/>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CA"/>
              <a:t>Thresholding</a:t>
            </a:r>
            <a:endParaRPr/>
          </a:p>
        </p:txBody>
      </p:sp>
      <p:sp>
        <p:nvSpPr>
          <p:cNvPr id="310" name="Google Shape;310;p35"/>
          <p:cNvSpPr txBox="1"/>
          <p:nvPr>
            <p:ph idx="2" type="body"/>
          </p:nvPr>
        </p:nvSpPr>
        <p:spPr>
          <a:xfrm>
            <a:off x="915458" y="1390650"/>
            <a:ext cx="10419300" cy="4926900"/>
          </a:xfrm>
          <a:prstGeom prst="rect">
            <a:avLst/>
          </a:prstGeom>
        </p:spPr>
        <p:txBody>
          <a:bodyPr anchorCtr="0" anchor="t" bIns="0" lIns="0" spcFirstLastPara="1" rIns="0" wrap="square" tIns="0">
            <a:noAutofit/>
          </a:bodyPr>
          <a:lstStyle/>
          <a:p>
            <a:pPr indent="0" lvl="0" marL="0" rtl="0" algn="l">
              <a:spcBef>
                <a:spcPts val="0"/>
              </a:spcBef>
              <a:spcAft>
                <a:spcPts val="1500"/>
              </a:spcAft>
              <a:buNone/>
            </a:pPr>
            <a:r>
              <a:t/>
            </a:r>
            <a:endParaRPr/>
          </a:p>
        </p:txBody>
      </p:sp>
      <p:pic>
        <p:nvPicPr>
          <p:cNvPr id="311" name="Google Shape;311;p35"/>
          <p:cNvPicPr preferRelativeResize="0"/>
          <p:nvPr/>
        </p:nvPicPr>
        <p:blipFill rotWithShape="1">
          <a:blip r:embed="rId3">
            <a:alphaModFix/>
          </a:blip>
          <a:srcRect b="0" l="0" r="0" t="0"/>
          <a:stretch/>
        </p:blipFill>
        <p:spPr>
          <a:xfrm>
            <a:off x="955138" y="1369829"/>
            <a:ext cx="9469913" cy="496855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6"/>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CA"/>
              <a:t>Simple unsupervised land classification</a:t>
            </a:r>
            <a:endParaRPr/>
          </a:p>
        </p:txBody>
      </p:sp>
      <p:pic>
        <p:nvPicPr>
          <p:cNvPr id="318" name="Google Shape;318;p36"/>
          <p:cNvPicPr preferRelativeResize="0"/>
          <p:nvPr/>
        </p:nvPicPr>
        <p:blipFill>
          <a:blip r:embed="rId3">
            <a:alphaModFix/>
          </a:blip>
          <a:stretch>
            <a:fillRect/>
          </a:stretch>
        </p:blipFill>
        <p:spPr>
          <a:xfrm>
            <a:off x="1264675" y="1293100"/>
            <a:ext cx="3752850" cy="2533650"/>
          </a:xfrm>
          <a:prstGeom prst="rect">
            <a:avLst/>
          </a:prstGeom>
          <a:noFill/>
          <a:ln>
            <a:noFill/>
          </a:ln>
        </p:spPr>
      </p:pic>
      <p:sp>
        <p:nvSpPr>
          <p:cNvPr id="319" name="Google Shape;319;p36"/>
          <p:cNvSpPr txBox="1"/>
          <p:nvPr/>
        </p:nvSpPr>
        <p:spPr>
          <a:xfrm>
            <a:off x="2206300" y="1489325"/>
            <a:ext cx="18696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a:t>Dimension reduction, ex: PCA</a:t>
            </a:r>
            <a:endParaRPr/>
          </a:p>
        </p:txBody>
      </p:sp>
      <p:pic>
        <p:nvPicPr>
          <p:cNvPr id="320" name="Google Shape;320;p36"/>
          <p:cNvPicPr preferRelativeResize="0"/>
          <p:nvPr/>
        </p:nvPicPr>
        <p:blipFill>
          <a:blip r:embed="rId4">
            <a:alphaModFix/>
          </a:blip>
          <a:stretch>
            <a:fillRect/>
          </a:stretch>
        </p:blipFill>
        <p:spPr>
          <a:xfrm>
            <a:off x="6366013" y="1293100"/>
            <a:ext cx="3705225" cy="2533650"/>
          </a:xfrm>
          <a:prstGeom prst="rect">
            <a:avLst/>
          </a:prstGeom>
          <a:noFill/>
          <a:ln>
            <a:noFill/>
          </a:ln>
        </p:spPr>
      </p:pic>
      <p:sp>
        <p:nvSpPr>
          <p:cNvPr id="321" name="Google Shape;321;p36"/>
          <p:cNvSpPr txBox="1"/>
          <p:nvPr/>
        </p:nvSpPr>
        <p:spPr>
          <a:xfrm>
            <a:off x="7724313" y="2353825"/>
            <a:ext cx="18696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a:t>Explained variance</a:t>
            </a:r>
            <a:endParaRPr/>
          </a:p>
        </p:txBody>
      </p:sp>
      <p:pic>
        <p:nvPicPr>
          <p:cNvPr id="322" name="Google Shape;322;p36"/>
          <p:cNvPicPr preferRelativeResize="0"/>
          <p:nvPr/>
        </p:nvPicPr>
        <p:blipFill>
          <a:blip r:embed="rId5">
            <a:alphaModFix/>
          </a:blip>
          <a:stretch>
            <a:fillRect/>
          </a:stretch>
        </p:blipFill>
        <p:spPr>
          <a:xfrm>
            <a:off x="1264675" y="4210400"/>
            <a:ext cx="3752850" cy="2533650"/>
          </a:xfrm>
          <a:prstGeom prst="rect">
            <a:avLst/>
          </a:prstGeom>
          <a:noFill/>
          <a:ln>
            <a:noFill/>
          </a:ln>
        </p:spPr>
      </p:pic>
      <p:sp>
        <p:nvSpPr>
          <p:cNvPr id="323" name="Google Shape;323;p36"/>
          <p:cNvSpPr txBox="1"/>
          <p:nvPr/>
        </p:nvSpPr>
        <p:spPr>
          <a:xfrm>
            <a:off x="2206300" y="4341575"/>
            <a:ext cx="18696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a:t>Classification</a:t>
            </a:r>
            <a:endParaRPr/>
          </a:p>
        </p:txBody>
      </p:sp>
      <p:pic>
        <p:nvPicPr>
          <p:cNvPr id="324" name="Google Shape;324;p36"/>
          <p:cNvPicPr preferRelativeResize="0"/>
          <p:nvPr/>
        </p:nvPicPr>
        <p:blipFill>
          <a:blip r:embed="rId6">
            <a:alphaModFix/>
          </a:blip>
          <a:stretch>
            <a:fillRect/>
          </a:stretch>
        </p:blipFill>
        <p:spPr>
          <a:xfrm>
            <a:off x="6716025" y="4329463"/>
            <a:ext cx="3886200" cy="2295525"/>
          </a:xfrm>
          <a:prstGeom prst="rect">
            <a:avLst/>
          </a:prstGeom>
          <a:noFill/>
          <a:ln>
            <a:noFill/>
          </a:ln>
        </p:spPr>
      </p:pic>
      <p:sp>
        <p:nvSpPr>
          <p:cNvPr id="325" name="Google Shape;325;p36"/>
          <p:cNvSpPr txBox="1"/>
          <p:nvPr/>
        </p:nvSpPr>
        <p:spPr>
          <a:xfrm>
            <a:off x="7848288" y="4083500"/>
            <a:ext cx="18696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a:t>Visualization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9" name="Shape 329"/>
        <p:cNvGrpSpPr/>
        <p:nvPr/>
      </p:nvGrpSpPr>
      <p:grpSpPr>
        <a:xfrm>
          <a:off x="0" y="0"/>
          <a:ext cx="0" cy="0"/>
          <a:chOff x="0" y="0"/>
          <a:chExt cx="0" cy="0"/>
        </a:xfrm>
      </p:grpSpPr>
      <p:sp>
        <p:nvSpPr>
          <p:cNvPr id="330" name="Google Shape;330;p37"/>
          <p:cNvSpPr txBox="1"/>
          <p:nvPr>
            <p:ph idx="1" type="body"/>
          </p:nvPr>
        </p:nvSpPr>
        <p:spPr>
          <a:xfrm>
            <a:off x="915458" y="0"/>
            <a:ext cx="9549300" cy="1162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0467F"/>
              </a:buClr>
              <a:buSzPts val="2400"/>
              <a:buNone/>
            </a:pPr>
            <a:r>
              <a:rPr lang="fr-CA"/>
              <a:t>Links</a:t>
            </a:r>
            <a:endParaRPr/>
          </a:p>
        </p:txBody>
      </p:sp>
      <p:sp>
        <p:nvSpPr>
          <p:cNvPr id="331" name="Google Shape;331;p37"/>
          <p:cNvSpPr txBox="1"/>
          <p:nvPr>
            <p:ph idx="2" type="body"/>
          </p:nvPr>
        </p:nvSpPr>
        <p:spPr>
          <a:xfrm>
            <a:off x="915458" y="1390650"/>
            <a:ext cx="10419300" cy="4926900"/>
          </a:xfrm>
          <a:prstGeom prst="rect">
            <a:avLst/>
          </a:prstGeom>
          <a:noFill/>
          <a:ln>
            <a:noFill/>
          </a:ln>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Char char="●"/>
            </a:pPr>
            <a:r>
              <a:rPr lang="fr-CA"/>
              <a:t>GeoImageNet</a:t>
            </a:r>
            <a:endParaRPr/>
          </a:p>
          <a:p>
            <a:pPr indent="-304800" lvl="1" marL="914400" rtl="0" algn="l">
              <a:lnSpc>
                <a:spcPct val="150000"/>
              </a:lnSpc>
              <a:spcBef>
                <a:spcPts val="0"/>
              </a:spcBef>
              <a:spcAft>
                <a:spcPts val="0"/>
              </a:spcAft>
              <a:buSzPts val="1200"/>
              <a:buChar char="○"/>
            </a:pPr>
            <a:r>
              <a:rPr lang="fr-CA" sz="1200"/>
              <a:t>Production of taxonomies for EO optical data for Land cover classes and objects. </a:t>
            </a:r>
            <a:endParaRPr sz="1200"/>
          </a:p>
          <a:p>
            <a:pPr indent="-304800" lvl="1" marL="914400" rtl="0" algn="l">
              <a:lnSpc>
                <a:spcPct val="150000"/>
              </a:lnSpc>
              <a:spcBef>
                <a:spcPts val="0"/>
              </a:spcBef>
              <a:spcAft>
                <a:spcPts val="0"/>
              </a:spcAft>
              <a:buSzPts val="1200"/>
              <a:buChar char="○"/>
            </a:pPr>
            <a:r>
              <a:rPr lang="fr-CA" sz="1200"/>
              <a:t>Annotation of data by specialists.</a:t>
            </a:r>
            <a:endParaRPr sz="1200"/>
          </a:p>
          <a:p>
            <a:pPr indent="-304800" lvl="1" marL="914400" rtl="0" algn="l">
              <a:lnSpc>
                <a:spcPct val="150000"/>
              </a:lnSpc>
              <a:spcBef>
                <a:spcPts val="0"/>
              </a:spcBef>
              <a:spcAft>
                <a:spcPts val="0"/>
              </a:spcAft>
              <a:buSzPts val="1200"/>
              <a:buChar char="○"/>
            </a:pPr>
            <a:r>
              <a:rPr lang="fr-CA" sz="1200"/>
              <a:t>Offers an API to access and run trained models.</a:t>
            </a:r>
            <a:endParaRPr sz="1200"/>
          </a:p>
          <a:p>
            <a:pPr indent="-342900" lvl="0" marL="457200" marR="0" rtl="0" algn="l">
              <a:lnSpc>
                <a:spcPct val="150000"/>
              </a:lnSpc>
              <a:spcBef>
                <a:spcPts val="0"/>
              </a:spcBef>
              <a:spcAft>
                <a:spcPts val="0"/>
              </a:spcAft>
              <a:buSzPts val="1800"/>
              <a:buChar char="●"/>
            </a:pPr>
            <a:r>
              <a:rPr lang="fr-CA"/>
              <a:t>OGC Machine Learning testbed</a:t>
            </a:r>
            <a:endParaRPr/>
          </a:p>
          <a:p>
            <a:pPr indent="-317500" lvl="1" marL="914400" marR="0" rtl="0" algn="l">
              <a:lnSpc>
                <a:spcPct val="150000"/>
              </a:lnSpc>
              <a:spcBef>
                <a:spcPts val="0"/>
              </a:spcBef>
              <a:spcAft>
                <a:spcPts val="0"/>
              </a:spcAft>
              <a:buSzPts val="1400"/>
              <a:buChar char="○"/>
            </a:pPr>
            <a:r>
              <a:rPr lang="fr-CA" sz="1400"/>
              <a:t>Best practices for using OGC web services to deploy ML apps in Cloud environment. Introduction of model execution, training and retraining in form of an API. Use of workflows.</a:t>
            </a:r>
            <a:endParaRPr sz="1400"/>
          </a:p>
          <a:p>
            <a:pPr indent="-317500" lvl="1" marL="914400" marR="0" rtl="0" algn="l">
              <a:lnSpc>
                <a:spcPct val="150000"/>
              </a:lnSpc>
              <a:spcBef>
                <a:spcPts val="0"/>
              </a:spcBef>
              <a:spcAft>
                <a:spcPts val="0"/>
              </a:spcAft>
              <a:buSzPts val="1400"/>
              <a:buChar char="○"/>
            </a:pPr>
            <a:r>
              <a:rPr lang="fr-CA" sz="1400"/>
              <a:t>Proof of concept of an annotation system linking labelled data to trained models</a:t>
            </a:r>
            <a:endParaRPr sz="1400"/>
          </a:p>
          <a:p>
            <a:pPr indent="-317500" lvl="1" marL="914400" marR="0" rtl="0" algn="l">
              <a:lnSpc>
                <a:spcPct val="150000"/>
              </a:lnSpc>
              <a:spcBef>
                <a:spcPts val="0"/>
              </a:spcBef>
              <a:spcAft>
                <a:spcPts val="0"/>
              </a:spcAft>
              <a:buSzPts val="1400"/>
              <a:buChar char="○"/>
            </a:pPr>
            <a:r>
              <a:rPr lang="fr-CA" sz="1400"/>
              <a:t>Introduction of Common Architecture concepts for federated infrastructures</a:t>
            </a:r>
            <a:endParaRPr sz="1400"/>
          </a:p>
          <a:p>
            <a:pPr indent="-342900" lvl="0" marL="457200" marR="0" rtl="0" algn="l">
              <a:lnSpc>
                <a:spcPct val="200000"/>
              </a:lnSpc>
              <a:spcBef>
                <a:spcPts val="0"/>
              </a:spcBef>
              <a:spcAft>
                <a:spcPts val="0"/>
              </a:spcAft>
              <a:buSzPts val="1800"/>
              <a:buChar char="●"/>
            </a:pPr>
            <a:r>
              <a:rPr lang="fr-CA"/>
              <a:t>MUS</a:t>
            </a:r>
            <a:r>
              <a:rPr lang="fr-CA"/>
              <a:t>E</a:t>
            </a:r>
            <a:endParaRPr/>
          </a:p>
          <a:p>
            <a:pPr indent="-317500" lvl="1" marL="914400" marR="0" rtl="0" algn="l">
              <a:lnSpc>
                <a:spcPct val="200000"/>
              </a:lnSpc>
              <a:spcBef>
                <a:spcPts val="0"/>
              </a:spcBef>
              <a:spcAft>
                <a:spcPts val="0"/>
              </a:spcAft>
              <a:buSzPts val="1400"/>
              <a:buChar char="○"/>
            </a:pPr>
            <a:r>
              <a:rPr lang="fr-CA" sz="1400"/>
              <a:t>Use of a datacube to provide data for land cover mapping and change detection.</a:t>
            </a:r>
            <a:endParaRPr sz="1400"/>
          </a:p>
          <a:p>
            <a:pPr indent="-317500" lvl="1" marL="914400" marR="0" rtl="0" algn="l">
              <a:lnSpc>
                <a:spcPct val="200000"/>
              </a:lnSpc>
              <a:spcBef>
                <a:spcPts val="0"/>
              </a:spcBef>
              <a:spcAft>
                <a:spcPts val="0"/>
              </a:spcAft>
              <a:buSzPts val="1400"/>
              <a:buChar char="○"/>
            </a:pPr>
            <a:r>
              <a:rPr lang="fr-CA" sz="1400"/>
              <a:t>Land cover classes are geosemantic.</a:t>
            </a:r>
            <a:endParaRPr sz="1400"/>
          </a:p>
          <a:p>
            <a:pPr indent="-342900" lvl="0" marL="457200" rtl="0" algn="l">
              <a:lnSpc>
                <a:spcPct val="150000"/>
              </a:lnSpc>
              <a:spcBef>
                <a:spcPts val="0"/>
              </a:spcBef>
              <a:spcAft>
                <a:spcPts val="0"/>
              </a:spcAft>
              <a:buSzPts val="1800"/>
              <a:buChar char="●"/>
            </a:pPr>
            <a:r>
              <a:rPr lang="fr-CA"/>
              <a:t>DACCS</a:t>
            </a:r>
            <a:endParaRPr/>
          </a:p>
          <a:p>
            <a:pPr indent="-317500" lvl="1" marL="914400" rtl="0" algn="l">
              <a:lnSpc>
                <a:spcPct val="150000"/>
              </a:lnSpc>
              <a:spcBef>
                <a:spcPts val="0"/>
              </a:spcBef>
              <a:spcAft>
                <a:spcPts val="0"/>
              </a:spcAft>
              <a:buSzPts val="1400"/>
              <a:buChar char="○"/>
            </a:pPr>
            <a:r>
              <a:rPr lang="fr-CA" sz="1400"/>
              <a:t>Challenge is linking EO and climate taxonomies. One way is through indexation of Workflows, Data and Apps. Use of ML tools to produce classifications, like GeoImageNet. Plan to build NLP Query expansion and Active Learning.</a:t>
            </a:r>
            <a:endParaRPr sz="1400"/>
          </a:p>
          <a:p>
            <a:pPr indent="0" lvl="0" marL="0" marR="0" rtl="0" algn="l">
              <a:lnSpc>
                <a:spcPct val="200000"/>
              </a:lnSpc>
              <a:spcBef>
                <a:spcPts val="600"/>
              </a:spcBef>
              <a:spcAft>
                <a:spcPts val="0"/>
              </a:spcAft>
              <a:buNone/>
            </a:pPr>
            <a:r>
              <a:t/>
            </a:r>
            <a:endParaRPr sz="1400"/>
          </a:p>
          <a:p>
            <a:pPr indent="0" lvl="0" marL="0" marR="0" rtl="0" algn="l">
              <a:lnSpc>
                <a:spcPct val="100000"/>
              </a:lnSpc>
              <a:spcBef>
                <a:spcPts val="600"/>
              </a:spcBef>
              <a:spcAft>
                <a:spcPts val="0"/>
              </a:spcAft>
              <a:buNone/>
            </a:pPr>
            <a:r>
              <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3"/>
          <p:cNvSpPr txBox="1"/>
          <p:nvPr>
            <p:ph idx="1" type="body"/>
          </p:nvPr>
        </p:nvSpPr>
        <p:spPr>
          <a:xfrm>
            <a:off x="915458" y="0"/>
            <a:ext cx="9549342" cy="1162373"/>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0467F"/>
              </a:buClr>
              <a:buSzPts val="2400"/>
              <a:buNone/>
            </a:pPr>
            <a:r>
              <a:rPr lang="fr-CA"/>
              <a:t>Overview</a:t>
            </a:r>
            <a:endParaRPr/>
          </a:p>
        </p:txBody>
      </p:sp>
      <p:sp>
        <p:nvSpPr>
          <p:cNvPr id="82" name="Google Shape;82;p13"/>
          <p:cNvSpPr txBox="1"/>
          <p:nvPr>
            <p:ph idx="2" type="body"/>
          </p:nvPr>
        </p:nvSpPr>
        <p:spPr>
          <a:xfrm>
            <a:off x="915458" y="1390650"/>
            <a:ext cx="10419292" cy="4926884"/>
          </a:xfrm>
          <a:prstGeom prst="rect">
            <a:avLst/>
          </a:prstGeom>
          <a:noFill/>
          <a:ln>
            <a:noFill/>
          </a:ln>
        </p:spPr>
        <p:txBody>
          <a:bodyPr anchorCtr="0" anchor="t" bIns="0" lIns="0" spcFirstLastPara="1" rIns="0" wrap="square" tIns="0">
            <a:noAutofit/>
          </a:bodyPr>
          <a:lstStyle/>
          <a:p>
            <a:pPr indent="-381000" lvl="0" marL="457200" marR="0" rtl="0" algn="l">
              <a:lnSpc>
                <a:spcPct val="150000"/>
              </a:lnSpc>
              <a:spcBef>
                <a:spcPts val="600"/>
              </a:spcBef>
              <a:spcAft>
                <a:spcPts val="0"/>
              </a:spcAft>
              <a:buClr>
                <a:srgbClr val="00467F"/>
              </a:buClr>
              <a:buSzPts val="2400"/>
              <a:buFont typeface="Arial"/>
              <a:buChar char="●"/>
            </a:pPr>
            <a:r>
              <a:rPr lang="fr-CA" sz="2400"/>
              <a:t>CRIM</a:t>
            </a:r>
            <a:endParaRPr sz="2400"/>
          </a:p>
          <a:p>
            <a:pPr indent="-381000" lvl="0" marL="457200" rtl="0" algn="l">
              <a:lnSpc>
                <a:spcPct val="150000"/>
              </a:lnSpc>
              <a:spcBef>
                <a:spcPts val="0"/>
              </a:spcBef>
              <a:spcAft>
                <a:spcPts val="0"/>
              </a:spcAft>
              <a:buSzPts val="2400"/>
              <a:buChar char="●"/>
            </a:pPr>
            <a:r>
              <a:rPr lang="fr-CA" sz="2400"/>
              <a:t>GeoImageNet</a:t>
            </a:r>
            <a:endParaRPr sz="2400"/>
          </a:p>
          <a:p>
            <a:pPr indent="-381000" lvl="0" marL="457200" rtl="0" algn="l">
              <a:lnSpc>
                <a:spcPct val="150000"/>
              </a:lnSpc>
              <a:spcBef>
                <a:spcPts val="0"/>
              </a:spcBef>
              <a:spcAft>
                <a:spcPts val="0"/>
              </a:spcAft>
              <a:buSzPts val="2400"/>
              <a:buChar char="●"/>
            </a:pPr>
            <a:r>
              <a:rPr lang="fr-CA" sz="2400"/>
              <a:t>OGC Machine Learning testbed</a:t>
            </a:r>
            <a:endParaRPr sz="2400"/>
          </a:p>
          <a:p>
            <a:pPr indent="-381000" lvl="0" marL="457200" rtl="0" algn="l">
              <a:lnSpc>
                <a:spcPct val="200000"/>
              </a:lnSpc>
              <a:spcBef>
                <a:spcPts val="0"/>
              </a:spcBef>
              <a:spcAft>
                <a:spcPts val="0"/>
              </a:spcAft>
              <a:buSzPts val="2400"/>
              <a:buChar char="●"/>
            </a:pPr>
            <a:r>
              <a:rPr lang="fr-CA" sz="2400"/>
              <a:t>MUSE</a:t>
            </a:r>
            <a:endParaRPr sz="2400"/>
          </a:p>
          <a:p>
            <a:pPr indent="-381000" lvl="0" marL="457200" marR="0" rtl="0" algn="l">
              <a:lnSpc>
                <a:spcPct val="150000"/>
              </a:lnSpc>
              <a:spcBef>
                <a:spcPts val="0"/>
              </a:spcBef>
              <a:spcAft>
                <a:spcPts val="0"/>
              </a:spcAft>
              <a:buClr>
                <a:srgbClr val="00467F"/>
              </a:buClr>
              <a:buSzPts val="2400"/>
              <a:buFont typeface="Arial"/>
              <a:buChar char="●"/>
            </a:pPr>
            <a:r>
              <a:rPr lang="fr-CA" sz="2400"/>
              <a:t>DACCS</a:t>
            </a:r>
            <a:endParaRPr sz="2400"/>
          </a:p>
          <a:p>
            <a:pPr indent="0" lvl="0" marL="0" marR="0" rtl="0" algn="l">
              <a:lnSpc>
                <a:spcPct val="2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4"/>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CA"/>
              <a:t>Computer Research Institute of Montreal</a:t>
            </a:r>
            <a:endParaRPr/>
          </a:p>
        </p:txBody>
      </p:sp>
      <p:sp>
        <p:nvSpPr>
          <p:cNvPr id="89" name="Google Shape;89;p14"/>
          <p:cNvSpPr txBox="1"/>
          <p:nvPr>
            <p:ph idx="2" type="body"/>
          </p:nvPr>
        </p:nvSpPr>
        <p:spPr>
          <a:xfrm>
            <a:off x="915458" y="1390650"/>
            <a:ext cx="10419300" cy="49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1500"/>
              </a:spcBef>
              <a:spcAft>
                <a:spcPts val="0"/>
              </a:spcAft>
              <a:buNone/>
            </a:pPr>
            <a:r>
              <a:rPr lang="fr-CA"/>
              <a:t>	CRIM is a not-for-profit applied research center</a:t>
            </a:r>
            <a:endParaRPr/>
          </a:p>
          <a:p>
            <a:pPr indent="-342900" lvl="0" marL="914400" rtl="0" algn="l">
              <a:spcBef>
                <a:spcPts val="1500"/>
              </a:spcBef>
              <a:spcAft>
                <a:spcPts val="0"/>
              </a:spcAft>
              <a:buSzPts val="1800"/>
              <a:buChar char="●"/>
            </a:pPr>
            <a:r>
              <a:rPr lang="fr-CA"/>
              <a:t>In operation for more than 30 years</a:t>
            </a:r>
            <a:endParaRPr/>
          </a:p>
          <a:p>
            <a:pPr indent="-342900" lvl="0" marL="914400" rtl="0" algn="l">
              <a:spcBef>
                <a:spcPts val="0"/>
              </a:spcBef>
              <a:spcAft>
                <a:spcPts val="0"/>
              </a:spcAft>
              <a:buSzPts val="1800"/>
              <a:buChar char="●"/>
            </a:pPr>
            <a:r>
              <a:rPr lang="fr-CA"/>
              <a:t>56 employees</a:t>
            </a:r>
            <a:endParaRPr/>
          </a:p>
          <a:p>
            <a:pPr indent="-342900" lvl="0" marL="914400" rtl="0" algn="l">
              <a:spcBef>
                <a:spcPts val="0"/>
              </a:spcBef>
              <a:spcAft>
                <a:spcPts val="0"/>
              </a:spcAft>
              <a:buSzPts val="1800"/>
              <a:buChar char="●"/>
            </a:pPr>
            <a:r>
              <a:rPr lang="fr-CA"/>
              <a:t>80 to 100 projects, ~50 publications per year</a:t>
            </a:r>
            <a:endParaRPr/>
          </a:p>
        </p:txBody>
      </p:sp>
      <p:sp>
        <p:nvSpPr>
          <p:cNvPr id="90" name="Google Shape;90;p14"/>
          <p:cNvSpPr txBox="1"/>
          <p:nvPr/>
        </p:nvSpPr>
        <p:spPr>
          <a:xfrm>
            <a:off x="9258439" y="5273290"/>
            <a:ext cx="20763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CA" sz="1200"/>
              <a:t>With financial support from:</a:t>
            </a:r>
            <a:endParaRPr i="1" sz="1200"/>
          </a:p>
        </p:txBody>
      </p:sp>
      <p:pic>
        <p:nvPicPr>
          <p:cNvPr id="91" name="Google Shape;91;p14"/>
          <p:cNvPicPr preferRelativeResize="0"/>
          <p:nvPr/>
        </p:nvPicPr>
        <p:blipFill rotWithShape="1">
          <a:blip r:embed="rId3">
            <a:alphaModFix/>
          </a:blip>
          <a:srcRect b="9214" l="0" r="0" t="16291"/>
          <a:stretch/>
        </p:blipFill>
        <p:spPr>
          <a:xfrm>
            <a:off x="9065075" y="5668500"/>
            <a:ext cx="2269675" cy="721200"/>
          </a:xfrm>
          <a:prstGeom prst="rect">
            <a:avLst/>
          </a:prstGeom>
          <a:noFill/>
          <a:ln>
            <a:noFill/>
          </a:ln>
        </p:spPr>
      </p:pic>
      <p:pic>
        <p:nvPicPr>
          <p:cNvPr id="92" name="Google Shape;92;p14"/>
          <p:cNvPicPr preferRelativeResize="0"/>
          <p:nvPr/>
        </p:nvPicPr>
        <p:blipFill rotWithShape="1">
          <a:blip r:embed="rId4">
            <a:alphaModFix/>
          </a:blip>
          <a:srcRect b="18529" l="2305" r="0" t="20617"/>
          <a:stretch/>
        </p:blipFill>
        <p:spPr>
          <a:xfrm>
            <a:off x="1382950" y="3583351"/>
            <a:ext cx="6376975" cy="24030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fr-CA"/>
              <a:t>GeoImageNet</a:t>
            </a:r>
            <a:endParaRPr/>
          </a:p>
        </p:txBody>
      </p:sp>
      <p:sp>
        <p:nvSpPr>
          <p:cNvPr id="99" name="Google Shape;99;p15"/>
          <p:cNvSpPr txBox="1"/>
          <p:nvPr>
            <p:ph idx="2" type="body"/>
          </p:nvPr>
        </p:nvSpPr>
        <p:spPr>
          <a:xfrm>
            <a:off x="915454" y="1390650"/>
            <a:ext cx="5170500" cy="49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CA"/>
              <a:t>Motivation</a:t>
            </a:r>
            <a:endParaRPr/>
          </a:p>
          <a:p>
            <a:pPr indent="0" lvl="0" marL="0" rtl="0" algn="l">
              <a:spcBef>
                <a:spcPts val="1500"/>
              </a:spcBef>
              <a:spcAft>
                <a:spcPts val="0"/>
              </a:spcAft>
              <a:buNone/>
            </a:pPr>
            <a:r>
              <a:rPr lang="fr-CA"/>
              <a:t>ImageNet</a:t>
            </a:r>
            <a:endParaRPr/>
          </a:p>
          <a:p>
            <a:pPr indent="-342900" lvl="1" marL="914400" rtl="0" algn="l">
              <a:spcBef>
                <a:spcPts val="1500"/>
              </a:spcBef>
              <a:spcAft>
                <a:spcPts val="0"/>
              </a:spcAft>
              <a:buSzPts val="1800"/>
              <a:buChar char="○"/>
            </a:pPr>
            <a:r>
              <a:rPr lang="fr-CA"/>
              <a:t>14 million images</a:t>
            </a:r>
            <a:endParaRPr/>
          </a:p>
          <a:p>
            <a:pPr indent="-342900" lvl="1" marL="914400" rtl="0" algn="l">
              <a:spcBef>
                <a:spcPts val="0"/>
              </a:spcBef>
              <a:spcAft>
                <a:spcPts val="0"/>
              </a:spcAft>
              <a:buSzPts val="1800"/>
              <a:buChar char="○"/>
            </a:pPr>
            <a:r>
              <a:rPr lang="fr-CA"/>
              <a:t>20k categories</a:t>
            </a:r>
            <a:endParaRPr/>
          </a:p>
          <a:p>
            <a:pPr indent="-342900" lvl="1" marL="914400" rtl="0" algn="l">
              <a:spcBef>
                <a:spcPts val="0"/>
              </a:spcBef>
              <a:spcAft>
                <a:spcPts val="0"/>
              </a:spcAft>
              <a:buSzPts val="1800"/>
              <a:buChar char="○"/>
            </a:pPr>
            <a:r>
              <a:rPr lang="fr-CA"/>
              <a:t>Taxonomie based on WordNet hierarchy</a:t>
            </a:r>
            <a:endParaRPr/>
          </a:p>
          <a:p>
            <a:pPr indent="-342900" lvl="1" marL="914400" rtl="0" algn="l">
              <a:spcBef>
                <a:spcPts val="0"/>
              </a:spcBef>
              <a:spcAft>
                <a:spcPts val="0"/>
              </a:spcAft>
              <a:buSzPts val="1800"/>
              <a:buChar char="○"/>
            </a:pPr>
            <a:r>
              <a:rPr lang="fr-CA"/>
              <a:t>Enabled great improvements in deep learning for computer vision </a:t>
            </a:r>
            <a:endParaRPr/>
          </a:p>
          <a:p>
            <a:pPr indent="0" lvl="0" marL="0" rtl="0" algn="l">
              <a:spcBef>
                <a:spcPts val="1200"/>
              </a:spcBef>
              <a:spcAft>
                <a:spcPts val="0"/>
              </a:spcAft>
              <a:buNone/>
            </a:pPr>
            <a:r>
              <a:rPr lang="fr-CA"/>
              <a:t>Goals</a:t>
            </a:r>
            <a:endParaRPr/>
          </a:p>
          <a:p>
            <a:pPr indent="-342900" lvl="1" marL="914400" rtl="0" algn="l">
              <a:spcBef>
                <a:spcPts val="1500"/>
              </a:spcBef>
              <a:spcAft>
                <a:spcPts val="0"/>
              </a:spcAft>
              <a:buSzPts val="1800"/>
              <a:buChar char="○"/>
            </a:pPr>
            <a:r>
              <a:rPr lang="fr-CA"/>
              <a:t>Create an open platform allowing collaborative annotation of geospatial data</a:t>
            </a:r>
            <a:endParaRPr/>
          </a:p>
          <a:p>
            <a:pPr indent="-342900" lvl="1" marL="914400" rtl="0" algn="l">
              <a:spcBef>
                <a:spcPts val="0"/>
              </a:spcBef>
              <a:spcAft>
                <a:spcPts val="0"/>
              </a:spcAft>
              <a:buSzPts val="1800"/>
              <a:buChar char="○"/>
            </a:pPr>
            <a:r>
              <a:rPr lang="fr-CA"/>
              <a:t>Create a large annotated dataset</a:t>
            </a:r>
            <a:endParaRPr/>
          </a:p>
          <a:p>
            <a:pPr indent="-342900" lvl="1" marL="914400" rtl="0" algn="l">
              <a:spcBef>
                <a:spcPts val="0"/>
              </a:spcBef>
              <a:spcAft>
                <a:spcPts val="0"/>
              </a:spcAft>
              <a:buSzPts val="1800"/>
              <a:buChar char="○"/>
            </a:pPr>
            <a:r>
              <a:rPr lang="fr-CA"/>
              <a:t>Platform to share data, models and evaluation services</a:t>
            </a:r>
            <a:endParaRPr/>
          </a:p>
          <a:p>
            <a:pPr indent="0" lvl="0" marL="0" rtl="0" algn="l">
              <a:spcBef>
                <a:spcPts val="1200"/>
              </a:spcBef>
              <a:spcAft>
                <a:spcPts val="1500"/>
              </a:spcAft>
              <a:buNone/>
            </a:pPr>
            <a:r>
              <a:rPr lang="fr-CA"/>
              <a:t>In operation late 2019</a:t>
            </a:r>
            <a:endParaRPr/>
          </a:p>
        </p:txBody>
      </p:sp>
      <p:pic>
        <p:nvPicPr>
          <p:cNvPr id="100" name="Google Shape;100;p15"/>
          <p:cNvPicPr preferRelativeResize="0"/>
          <p:nvPr/>
        </p:nvPicPr>
        <p:blipFill rotWithShape="1">
          <a:blip r:embed="rId3">
            <a:alphaModFix/>
          </a:blip>
          <a:srcRect b="0" l="0" r="0" t="0"/>
          <a:stretch/>
        </p:blipFill>
        <p:spPr>
          <a:xfrm>
            <a:off x="6411775" y="2390488"/>
            <a:ext cx="5531801" cy="2077025"/>
          </a:xfrm>
          <a:prstGeom prst="rect">
            <a:avLst/>
          </a:prstGeom>
          <a:noFill/>
          <a:ln>
            <a:noFill/>
          </a:ln>
        </p:spPr>
      </p:pic>
      <p:pic>
        <p:nvPicPr>
          <p:cNvPr descr="canarie-logo.png" id="101" name="Google Shape;101;p15"/>
          <p:cNvPicPr preferRelativeResize="0"/>
          <p:nvPr/>
        </p:nvPicPr>
        <p:blipFill>
          <a:blip r:embed="rId4">
            <a:alphaModFix/>
          </a:blip>
          <a:stretch>
            <a:fillRect/>
          </a:stretch>
        </p:blipFill>
        <p:spPr>
          <a:xfrm>
            <a:off x="7098549" y="5083818"/>
            <a:ext cx="1553415" cy="501550"/>
          </a:xfrm>
          <a:prstGeom prst="rect">
            <a:avLst/>
          </a:prstGeom>
          <a:noFill/>
          <a:ln>
            <a:noFill/>
          </a:ln>
        </p:spPr>
      </p:pic>
      <p:pic>
        <p:nvPicPr>
          <p:cNvPr id="102" name="Google Shape;102;p15"/>
          <p:cNvPicPr preferRelativeResize="0"/>
          <p:nvPr/>
        </p:nvPicPr>
        <p:blipFill>
          <a:blip r:embed="rId5">
            <a:alphaModFix/>
          </a:blip>
          <a:stretch>
            <a:fillRect/>
          </a:stretch>
        </p:blipFill>
        <p:spPr>
          <a:xfrm>
            <a:off x="9041989" y="5048256"/>
            <a:ext cx="1726979" cy="572700"/>
          </a:xfrm>
          <a:prstGeom prst="rect">
            <a:avLst/>
          </a:prstGeom>
          <a:noFill/>
          <a:ln>
            <a:noFill/>
          </a:ln>
        </p:spPr>
      </p:pic>
      <p:pic>
        <p:nvPicPr>
          <p:cNvPr id="103" name="Google Shape;103;p15"/>
          <p:cNvPicPr preferRelativeResize="0"/>
          <p:nvPr/>
        </p:nvPicPr>
        <p:blipFill rotWithShape="1">
          <a:blip r:embed="rId6">
            <a:alphaModFix/>
          </a:blip>
          <a:srcRect b="21649" l="9693" r="10197" t="27470"/>
          <a:stretch/>
        </p:blipFill>
        <p:spPr>
          <a:xfrm>
            <a:off x="7098548" y="5810050"/>
            <a:ext cx="1314529" cy="479475"/>
          </a:xfrm>
          <a:prstGeom prst="rect">
            <a:avLst/>
          </a:prstGeom>
          <a:noFill/>
          <a:ln>
            <a:noFill/>
          </a:ln>
        </p:spPr>
      </p:pic>
      <p:pic>
        <p:nvPicPr>
          <p:cNvPr id="104" name="Google Shape;104;p15"/>
          <p:cNvPicPr preferRelativeResize="0"/>
          <p:nvPr/>
        </p:nvPicPr>
        <p:blipFill>
          <a:blip r:embed="rId7">
            <a:alphaModFix/>
          </a:blip>
          <a:stretch>
            <a:fillRect/>
          </a:stretch>
        </p:blipFill>
        <p:spPr>
          <a:xfrm>
            <a:off x="8739438" y="5695525"/>
            <a:ext cx="2332097" cy="60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6"/>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CA"/>
              <a:t>GeoImageNet</a:t>
            </a:r>
            <a:endParaRPr/>
          </a:p>
        </p:txBody>
      </p:sp>
      <p:sp>
        <p:nvSpPr>
          <p:cNvPr id="111" name="Google Shape;111;p16"/>
          <p:cNvSpPr txBox="1"/>
          <p:nvPr>
            <p:ph idx="2" type="body"/>
          </p:nvPr>
        </p:nvSpPr>
        <p:spPr>
          <a:xfrm>
            <a:off x="915458" y="1390650"/>
            <a:ext cx="10419300" cy="4926900"/>
          </a:xfrm>
          <a:prstGeom prst="rect">
            <a:avLst/>
          </a:prstGeom>
        </p:spPr>
        <p:txBody>
          <a:bodyPr anchorCtr="0" anchor="t" bIns="0" lIns="0" spcFirstLastPara="1" rIns="0" wrap="square" tIns="0">
            <a:noAutofit/>
          </a:bodyPr>
          <a:lstStyle/>
          <a:p>
            <a:pPr indent="0" lvl="0" marL="0" rtl="0" algn="l">
              <a:spcBef>
                <a:spcPts val="0"/>
              </a:spcBef>
              <a:spcAft>
                <a:spcPts val="1500"/>
              </a:spcAft>
              <a:buNone/>
            </a:pPr>
            <a:r>
              <a:t/>
            </a:r>
            <a:endParaRPr/>
          </a:p>
        </p:txBody>
      </p:sp>
      <p:pic>
        <p:nvPicPr>
          <p:cNvPr id="112" name="Google Shape;112;p16"/>
          <p:cNvPicPr preferRelativeResize="0"/>
          <p:nvPr/>
        </p:nvPicPr>
        <p:blipFill rotWithShape="1">
          <a:blip r:embed="rId3">
            <a:alphaModFix/>
          </a:blip>
          <a:srcRect b="0" l="0" r="0" t="0"/>
          <a:stretch/>
        </p:blipFill>
        <p:spPr>
          <a:xfrm>
            <a:off x="1566333" y="984800"/>
            <a:ext cx="9059350" cy="5332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7"/>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CA"/>
              <a:t>OGC Machine Learning Testbed</a:t>
            </a:r>
            <a:endParaRPr/>
          </a:p>
        </p:txBody>
      </p:sp>
      <p:sp>
        <p:nvSpPr>
          <p:cNvPr id="119" name="Google Shape;119;p17"/>
          <p:cNvSpPr txBox="1"/>
          <p:nvPr>
            <p:ph idx="2" type="body"/>
          </p:nvPr>
        </p:nvSpPr>
        <p:spPr>
          <a:xfrm>
            <a:off x="915454" y="1421950"/>
            <a:ext cx="5405100" cy="49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CA"/>
              <a:t>Goal:</a:t>
            </a:r>
            <a:endParaRPr/>
          </a:p>
          <a:p>
            <a:pPr indent="0" lvl="0" marL="0" rtl="0" algn="l">
              <a:spcBef>
                <a:spcPts val="1500"/>
              </a:spcBef>
              <a:spcAft>
                <a:spcPts val="1500"/>
              </a:spcAft>
              <a:buNone/>
            </a:pPr>
            <a:r>
              <a:rPr b="0" lang="fr-CA"/>
              <a:t>To present a </a:t>
            </a:r>
            <a:r>
              <a:rPr lang="fr-CA"/>
              <a:t>holistic</a:t>
            </a:r>
            <a:r>
              <a:rPr b="0" lang="fr-CA"/>
              <a:t> </a:t>
            </a:r>
            <a:r>
              <a:rPr lang="fr-CA"/>
              <a:t>approach</a:t>
            </a:r>
            <a:r>
              <a:rPr b="0" lang="fr-CA"/>
              <a:t> on how to </a:t>
            </a:r>
            <a:r>
              <a:rPr lang="fr-CA"/>
              <a:t>support and integrate</a:t>
            </a:r>
            <a:r>
              <a:rPr b="0" lang="fr-CA"/>
              <a:t> emerging </a:t>
            </a:r>
            <a:r>
              <a:rPr lang="fr-CA"/>
              <a:t>AI tools</a:t>
            </a:r>
            <a:r>
              <a:rPr b="0" lang="fr-CA"/>
              <a:t> using OGC Web Services</a:t>
            </a:r>
            <a:endParaRPr b="0"/>
          </a:p>
        </p:txBody>
      </p:sp>
      <p:pic>
        <p:nvPicPr>
          <p:cNvPr id="120" name="Google Shape;120;p17"/>
          <p:cNvPicPr preferRelativeResize="0"/>
          <p:nvPr/>
        </p:nvPicPr>
        <p:blipFill>
          <a:blip r:embed="rId3">
            <a:alphaModFix/>
          </a:blip>
          <a:stretch>
            <a:fillRect/>
          </a:stretch>
        </p:blipFill>
        <p:spPr>
          <a:xfrm>
            <a:off x="532800" y="2894850"/>
            <a:ext cx="6170407" cy="2972299"/>
          </a:xfrm>
          <a:prstGeom prst="rect">
            <a:avLst/>
          </a:prstGeom>
          <a:noFill/>
          <a:ln>
            <a:noFill/>
          </a:ln>
        </p:spPr>
      </p:pic>
      <p:sp>
        <p:nvSpPr>
          <p:cNvPr id="121" name="Google Shape;121;p17"/>
          <p:cNvSpPr txBox="1"/>
          <p:nvPr>
            <p:ph idx="2" type="body"/>
          </p:nvPr>
        </p:nvSpPr>
        <p:spPr>
          <a:xfrm>
            <a:off x="7609900" y="2094725"/>
            <a:ext cx="3264300" cy="34542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fr-CA" sz="1600"/>
              <a:t>ML</a:t>
            </a:r>
            <a:endParaRPr sz="1600"/>
          </a:p>
          <a:p>
            <a:pPr indent="-330200" lvl="1" marL="914400" rtl="0" algn="l">
              <a:spcBef>
                <a:spcPts val="0"/>
              </a:spcBef>
              <a:spcAft>
                <a:spcPts val="0"/>
              </a:spcAft>
              <a:buSzPts val="1600"/>
              <a:buChar char="○"/>
            </a:pPr>
            <a:r>
              <a:rPr lang="fr-CA" sz="1600"/>
              <a:t>t</a:t>
            </a:r>
            <a:r>
              <a:rPr lang="fr-CA" sz="1600"/>
              <a:t>raining</a:t>
            </a:r>
            <a:endParaRPr sz="1600"/>
          </a:p>
          <a:p>
            <a:pPr indent="-330200" lvl="1" marL="914400" rtl="0" algn="l">
              <a:spcBef>
                <a:spcPts val="0"/>
              </a:spcBef>
              <a:spcAft>
                <a:spcPts val="0"/>
              </a:spcAft>
              <a:buSzPts val="1600"/>
              <a:buChar char="○"/>
            </a:pPr>
            <a:r>
              <a:rPr lang="fr-CA" sz="1600"/>
              <a:t>execution</a:t>
            </a:r>
            <a:endParaRPr sz="1600"/>
          </a:p>
          <a:p>
            <a:pPr indent="-330200" lvl="0" marL="457200" rtl="0" algn="l">
              <a:spcBef>
                <a:spcPts val="0"/>
              </a:spcBef>
              <a:spcAft>
                <a:spcPts val="0"/>
              </a:spcAft>
              <a:buSzPts val="1600"/>
              <a:buChar char="●"/>
            </a:pPr>
            <a:r>
              <a:rPr lang="fr-CA" sz="1600"/>
              <a:t>Knowledge base</a:t>
            </a:r>
            <a:endParaRPr sz="1600"/>
          </a:p>
          <a:p>
            <a:pPr indent="-330200" lvl="1" marL="914400" rtl="0" algn="l">
              <a:spcBef>
                <a:spcPts val="0"/>
              </a:spcBef>
              <a:spcAft>
                <a:spcPts val="0"/>
              </a:spcAft>
              <a:buSzPts val="1600"/>
              <a:buChar char="○"/>
            </a:pPr>
            <a:r>
              <a:rPr lang="fr-CA" sz="1600"/>
              <a:t>Models</a:t>
            </a:r>
            <a:endParaRPr sz="1600"/>
          </a:p>
          <a:p>
            <a:pPr indent="-330200" lvl="1" marL="914400" rtl="0" algn="l">
              <a:spcBef>
                <a:spcPts val="0"/>
              </a:spcBef>
              <a:spcAft>
                <a:spcPts val="0"/>
              </a:spcAft>
              <a:buSzPts val="1600"/>
              <a:buChar char="○"/>
            </a:pPr>
            <a:r>
              <a:rPr lang="fr-CA" sz="1600"/>
              <a:t>Data</a:t>
            </a:r>
            <a:endParaRPr sz="1600"/>
          </a:p>
          <a:p>
            <a:pPr indent="-330200" lvl="1" marL="914400" rtl="0" algn="l">
              <a:spcBef>
                <a:spcPts val="0"/>
              </a:spcBef>
              <a:spcAft>
                <a:spcPts val="0"/>
              </a:spcAft>
              <a:buSzPts val="1600"/>
              <a:buChar char="○"/>
            </a:pPr>
            <a:r>
              <a:rPr lang="fr-CA" sz="1600"/>
              <a:t>Features</a:t>
            </a:r>
            <a:endParaRPr sz="1600"/>
          </a:p>
          <a:p>
            <a:pPr indent="-330200" lvl="1" marL="914400" rtl="0" algn="l">
              <a:spcBef>
                <a:spcPts val="0"/>
              </a:spcBef>
              <a:spcAft>
                <a:spcPts val="0"/>
              </a:spcAft>
              <a:buSzPts val="1600"/>
              <a:buChar char="○"/>
            </a:pPr>
            <a:r>
              <a:rPr lang="fr-CA" sz="1600"/>
              <a:t>Metadata</a:t>
            </a:r>
            <a:endParaRPr sz="1600"/>
          </a:p>
          <a:p>
            <a:pPr indent="-330200" lvl="0" marL="457200" rtl="0" algn="l">
              <a:spcBef>
                <a:spcPts val="0"/>
              </a:spcBef>
              <a:spcAft>
                <a:spcPts val="0"/>
              </a:spcAft>
              <a:buSzPts val="1600"/>
              <a:buChar char="●"/>
            </a:pPr>
            <a:r>
              <a:rPr lang="fr-CA" sz="1600"/>
              <a:t>Semantic enablement</a:t>
            </a:r>
            <a:endParaRPr sz="1600"/>
          </a:p>
          <a:p>
            <a:pPr indent="-330200" lvl="1" marL="914400" rtl="0" algn="l">
              <a:spcBef>
                <a:spcPts val="0"/>
              </a:spcBef>
              <a:spcAft>
                <a:spcPts val="0"/>
              </a:spcAft>
              <a:buSzPts val="1600"/>
              <a:buChar char="○"/>
            </a:pPr>
            <a:r>
              <a:rPr lang="fr-CA" sz="1600"/>
              <a:t>search</a:t>
            </a:r>
            <a:endParaRPr sz="1600"/>
          </a:p>
          <a:p>
            <a:pPr indent="0" lvl="0" marL="0" rtl="0" algn="l">
              <a:spcBef>
                <a:spcPts val="1200"/>
              </a:spcBef>
              <a:spcAft>
                <a:spcPts val="0"/>
              </a:spcAft>
              <a:buNone/>
            </a:pPr>
            <a:r>
              <a:t/>
            </a:r>
            <a:endParaRPr sz="1600"/>
          </a:p>
          <a:p>
            <a:pPr indent="0" lvl="0" marL="0" rtl="0" algn="l">
              <a:spcBef>
                <a:spcPts val="1500"/>
              </a:spcBef>
              <a:spcAft>
                <a:spcPts val="0"/>
              </a:spcAft>
              <a:buNone/>
            </a:pPr>
            <a:r>
              <a:t/>
            </a:r>
            <a:endParaRPr sz="1600"/>
          </a:p>
          <a:p>
            <a:pPr indent="0" lvl="0" marL="0" rtl="0" algn="l">
              <a:spcBef>
                <a:spcPts val="1500"/>
              </a:spcBef>
              <a:spcAft>
                <a:spcPts val="0"/>
              </a:spcAft>
              <a:buNone/>
            </a:pPr>
            <a:r>
              <a:rPr lang="fr-CA"/>
              <a:t>Sponsors</a:t>
            </a:r>
            <a:endParaRPr/>
          </a:p>
          <a:p>
            <a:pPr indent="0" lvl="0" marL="0" rtl="0" algn="l">
              <a:spcBef>
                <a:spcPts val="1500"/>
              </a:spcBef>
              <a:spcAft>
                <a:spcPts val="0"/>
              </a:spcAft>
              <a:buNone/>
            </a:pPr>
            <a:r>
              <a:t/>
            </a:r>
            <a:endParaRPr/>
          </a:p>
          <a:p>
            <a:pPr indent="0" lvl="0" marL="0" rtl="0" algn="l">
              <a:spcBef>
                <a:spcPts val="1500"/>
              </a:spcBef>
              <a:spcAft>
                <a:spcPts val="0"/>
              </a:spcAft>
              <a:buNone/>
            </a:pPr>
            <a:r>
              <a:t/>
            </a:r>
            <a:endParaRPr/>
          </a:p>
          <a:p>
            <a:pPr indent="0" lvl="0" marL="0" rtl="0" algn="l">
              <a:spcBef>
                <a:spcPts val="1500"/>
              </a:spcBef>
              <a:spcAft>
                <a:spcPts val="0"/>
              </a:spcAft>
              <a:buNone/>
            </a:pPr>
            <a:r>
              <a:t/>
            </a:r>
            <a:endParaRPr/>
          </a:p>
          <a:p>
            <a:pPr indent="0" lvl="0" marL="0" rtl="0" algn="l">
              <a:spcBef>
                <a:spcPts val="1500"/>
              </a:spcBef>
              <a:spcAft>
                <a:spcPts val="0"/>
              </a:spcAft>
              <a:buNone/>
            </a:pPr>
            <a:r>
              <a:t/>
            </a:r>
            <a:endParaRPr/>
          </a:p>
          <a:p>
            <a:pPr indent="0" lvl="0" marL="0" rtl="0" algn="l">
              <a:spcBef>
                <a:spcPts val="1500"/>
              </a:spcBef>
              <a:spcAft>
                <a:spcPts val="1500"/>
              </a:spcAft>
              <a:buNone/>
            </a:pPr>
            <a:r>
              <a:t/>
            </a:r>
            <a:endParaRPr/>
          </a:p>
        </p:txBody>
      </p:sp>
      <p:pic>
        <p:nvPicPr>
          <p:cNvPr id="122" name="Google Shape;122;p17"/>
          <p:cNvPicPr preferRelativeResize="0"/>
          <p:nvPr/>
        </p:nvPicPr>
        <p:blipFill>
          <a:blip r:embed="rId4">
            <a:alphaModFix/>
          </a:blip>
          <a:stretch>
            <a:fillRect/>
          </a:stretch>
        </p:blipFill>
        <p:spPr>
          <a:xfrm>
            <a:off x="9614379" y="5903810"/>
            <a:ext cx="1049296" cy="400412"/>
          </a:xfrm>
          <a:prstGeom prst="rect">
            <a:avLst/>
          </a:prstGeom>
          <a:noFill/>
          <a:ln>
            <a:noFill/>
          </a:ln>
        </p:spPr>
      </p:pic>
      <p:pic>
        <p:nvPicPr>
          <p:cNvPr id="123" name="Google Shape;123;p17"/>
          <p:cNvPicPr preferRelativeResize="0"/>
          <p:nvPr/>
        </p:nvPicPr>
        <p:blipFill>
          <a:blip r:embed="rId5">
            <a:alphaModFix/>
          </a:blip>
          <a:stretch>
            <a:fillRect/>
          </a:stretch>
        </p:blipFill>
        <p:spPr>
          <a:xfrm>
            <a:off x="8541738" y="5868575"/>
            <a:ext cx="646482" cy="529300"/>
          </a:xfrm>
          <a:prstGeom prst="rect">
            <a:avLst/>
          </a:prstGeom>
          <a:noFill/>
          <a:ln>
            <a:noFill/>
          </a:ln>
        </p:spPr>
      </p:pic>
      <p:pic>
        <p:nvPicPr>
          <p:cNvPr id="124" name="Google Shape;124;p17"/>
          <p:cNvPicPr preferRelativeResize="0"/>
          <p:nvPr/>
        </p:nvPicPr>
        <p:blipFill>
          <a:blip r:embed="rId6">
            <a:alphaModFix/>
          </a:blip>
          <a:stretch>
            <a:fillRect/>
          </a:stretch>
        </p:blipFill>
        <p:spPr>
          <a:xfrm>
            <a:off x="7609900" y="5882795"/>
            <a:ext cx="611766" cy="5008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8"/>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fr-CA"/>
              <a:t>OGC Machine Learning Testbed</a:t>
            </a:r>
            <a:endParaRPr/>
          </a:p>
          <a:p>
            <a:pPr indent="0" lvl="0" marL="0" rtl="0" algn="l">
              <a:spcBef>
                <a:spcPts val="0"/>
              </a:spcBef>
              <a:spcAft>
                <a:spcPts val="0"/>
              </a:spcAft>
              <a:buNone/>
            </a:pPr>
            <a:r>
              <a:t/>
            </a:r>
            <a:endParaRPr/>
          </a:p>
        </p:txBody>
      </p:sp>
      <p:sp>
        <p:nvSpPr>
          <p:cNvPr id="131" name="Google Shape;131;p18"/>
          <p:cNvSpPr txBox="1"/>
          <p:nvPr>
            <p:ph idx="2" type="body"/>
          </p:nvPr>
        </p:nvSpPr>
        <p:spPr>
          <a:xfrm>
            <a:off x="915458" y="1390650"/>
            <a:ext cx="10419300" cy="4926900"/>
          </a:xfrm>
          <a:prstGeom prst="rect">
            <a:avLst/>
          </a:prstGeom>
        </p:spPr>
        <p:txBody>
          <a:bodyPr anchorCtr="0" anchor="t" bIns="0" lIns="0" spcFirstLastPara="1" rIns="0" wrap="square" tIns="0">
            <a:noAutofit/>
          </a:bodyPr>
          <a:lstStyle/>
          <a:p>
            <a:pPr indent="0" lvl="0" marL="0" rtl="0" algn="l">
              <a:spcBef>
                <a:spcPts val="0"/>
              </a:spcBef>
              <a:spcAft>
                <a:spcPts val="1500"/>
              </a:spcAft>
              <a:buNone/>
            </a:pPr>
            <a:r>
              <a:rPr lang="fr-CA"/>
              <a:t>Proof of concept</a:t>
            </a:r>
            <a:endParaRPr/>
          </a:p>
        </p:txBody>
      </p:sp>
      <p:pic>
        <p:nvPicPr>
          <p:cNvPr descr="Typical Actors With CVM" id="132" name="Google Shape;132;p18"/>
          <p:cNvPicPr preferRelativeResize="0"/>
          <p:nvPr/>
        </p:nvPicPr>
        <p:blipFill>
          <a:blip r:embed="rId3">
            <a:alphaModFix/>
          </a:blip>
          <a:stretch>
            <a:fillRect/>
          </a:stretch>
        </p:blipFill>
        <p:spPr>
          <a:xfrm>
            <a:off x="330125" y="2060425"/>
            <a:ext cx="5534149" cy="3978725"/>
          </a:xfrm>
          <a:prstGeom prst="rect">
            <a:avLst/>
          </a:prstGeom>
          <a:noFill/>
          <a:ln>
            <a:noFill/>
          </a:ln>
        </p:spPr>
      </p:pic>
      <p:pic>
        <p:nvPicPr>
          <p:cNvPr descr="ML models" id="133" name="Google Shape;133;p18"/>
          <p:cNvPicPr preferRelativeResize="0"/>
          <p:nvPr/>
        </p:nvPicPr>
        <p:blipFill>
          <a:blip r:embed="rId4">
            <a:alphaModFix/>
          </a:blip>
          <a:stretch>
            <a:fillRect/>
          </a:stretch>
        </p:blipFill>
        <p:spPr>
          <a:xfrm>
            <a:off x="5994975" y="3089299"/>
            <a:ext cx="5440099" cy="2354550"/>
          </a:xfrm>
          <a:prstGeom prst="rect">
            <a:avLst/>
          </a:prstGeom>
          <a:noFill/>
          <a:ln>
            <a:noFill/>
          </a:ln>
        </p:spPr>
      </p:pic>
      <p:sp>
        <p:nvSpPr>
          <p:cNvPr id="134" name="Google Shape;134;p18"/>
          <p:cNvSpPr txBox="1"/>
          <p:nvPr/>
        </p:nvSpPr>
        <p:spPr>
          <a:xfrm>
            <a:off x="6179900" y="2659700"/>
            <a:ext cx="1001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CA"/>
              <a:t>Source</a:t>
            </a:r>
            <a:endParaRPr/>
          </a:p>
        </p:txBody>
      </p:sp>
      <p:sp>
        <p:nvSpPr>
          <p:cNvPr id="135" name="Google Shape;135;p18"/>
          <p:cNvSpPr txBox="1"/>
          <p:nvPr/>
        </p:nvSpPr>
        <p:spPr>
          <a:xfrm>
            <a:off x="8214175" y="2659700"/>
            <a:ext cx="1001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CA"/>
              <a:t>Training</a:t>
            </a:r>
            <a:endParaRPr/>
          </a:p>
        </p:txBody>
      </p:sp>
      <p:sp>
        <p:nvSpPr>
          <p:cNvPr id="136" name="Google Shape;136;p18"/>
          <p:cNvSpPr txBox="1"/>
          <p:nvPr/>
        </p:nvSpPr>
        <p:spPr>
          <a:xfrm>
            <a:off x="10015575" y="2659700"/>
            <a:ext cx="1001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CA"/>
              <a:t>Output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9"/>
          <p:cNvSpPr txBox="1"/>
          <p:nvPr>
            <p:ph idx="1" type="body"/>
          </p:nvPr>
        </p:nvSpPr>
        <p:spPr>
          <a:xfrm>
            <a:off x="915458" y="0"/>
            <a:ext cx="9549300" cy="1162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fr-CA"/>
              <a:t>OGC Machine Learning Testbed</a:t>
            </a:r>
            <a:endParaRPr/>
          </a:p>
        </p:txBody>
      </p:sp>
      <p:sp>
        <p:nvSpPr>
          <p:cNvPr id="143" name="Google Shape;143;p19"/>
          <p:cNvSpPr txBox="1"/>
          <p:nvPr>
            <p:ph idx="2" type="body"/>
          </p:nvPr>
        </p:nvSpPr>
        <p:spPr>
          <a:xfrm>
            <a:off x="915454" y="1390650"/>
            <a:ext cx="5202900" cy="49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CA" sz="2000"/>
              <a:t>Semantic enablement of ML</a:t>
            </a:r>
            <a:endParaRPr sz="2000"/>
          </a:p>
          <a:p>
            <a:pPr indent="0" lvl="0" marL="0" rtl="0" algn="l">
              <a:spcBef>
                <a:spcPts val="1500"/>
              </a:spcBef>
              <a:spcAft>
                <a:spcPts val="0"/>
              </a:spcAft>
              <a:buNone/>
            </a:pPr>
            <a:r>
              <a:rPr b="0" lang="fr-CA"/>
              <a:t>Extensible, unified ontology for structured observations as a semantic enrichment service</a:t>
            </a:r>
            <a:endParaRPr b="0"/>
          </a:p>
          <a:p>
            <a:pPr indent="0" lvl="0" marL="0" rtl="0" algn="l">
              <a:spcBef>
                <a:spcPts val="1500"/>
              </a:spcBef>
              <a:spcAft>
                <a:spcPts val="1500"/>
              </a:spcAft>
              <a:buNone/>
            </a:pPr>
            <a:r>
              <a:rPr lang="fr-CA"/>
              <a:t>Query example : automobile</a:t>
            </a:r>
            <a:endParaRPr/>
          </a:p>
        </p:txBody>
      </p:sp>
      <p:pic>
        <p:nvPicPr>
          <p:cNvPr id="144" name="Google Shape;144;p19"/>
          <p:cNvPicPr preferRelativeResize="0"/>
          <p:nvPr/>
        </p:nvPicPr>
        <p:blipFill>
          <a:blip r:embed="rId3">
            <a:alphaModFix/>
          </a:blip>
          <a:stretch>
            <a:fillRect/>
          </a:stretch>
        </p:blipFill>
        <p:spPr>
          <a:xfrm>
            <a:off x="832200" y="3065650"/>
            <a:ext cx="4561725" cy="3491150"/>
          </a:xfrm>
          <a:prstGeom prst="rect">
            <a:avLst/>
          </a:prstGeom>
          <a:noFill/>
          <a:ln>
            <a:noFill/>
          </a:ln>
        </p:spPr>
      </p:pic>
      <p:sp>
        <p:nvSpPr>
          <p:cNvPr id="145" name="Google Shape;145;p19"/>
          <p:cNvSpPr txBox="1"/>
          <p:nvPr>
            <p:ph idx="2" type="body"/>
          </p:nvPr>
        </p:nvSpPr>
        <p:spPr>
          <a:xfrm>
            <a:off x="6400129" y="1390650"/>
            <a:ext cx="5202900" cy="49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CA" sz="2000"/>
              <a:t>Semantic interoperability</a:t>
            </a:r>
            <a:endParaRPr sz="2000"/>
          </a:p>
          <a:p>
            <a:pPr indent="0" lvl="0" marL="0" rtl="0" algn="l">
              <a:spcBef>
                <a:spcPts val="1500"/>
              </a:spcBef>
              <a:spcAft>
                <a:spcPts val="0"/>
              </a:spcAft>
              <a:buNone/>
            </a:pPr>
            <a:r>
              <a:t/>
            </a:r>
            <a:endParaRPr b="0"/>
          </a:p>
          <a:p>
            <a:pPr indent="0" lvl="0" marL="0" rtl="0" algn="l">
              <a:spcBef>
                <a:spcPts val="1500"/>
              </a:spcBef>
              <a:spcAft>
                <a:spcPts val="0"/>
              </a:spcAft>
              <a:buNone/>
            </a:pPr>
            <a:r>
              <a:rPr b="0" lang="fr-CA"/>
              <a:t>Controlled vocabulary manager:</a:t>
            </a:r>
            <a:endParaRPr b="0"/>
          </a:p>
          <a:p>
            <a:pPr indent="0" lvl="0" marL="0" rtl="0" algn="l">
              <a:spcBef>
                <a:spcPts val="1500"/>
              </a:spcBef>
              <a:spcAft>
                <a:spcPts val="0"/>
              </a:spcAft>
              <a:buNone/>
            </a:pPr>
            <a:r>
              <a:rPr lang="fr-CA"/>
              <a:t>Provides a common vocabulary to all components within the architecture.</a:t>
            </a:r>
            <a:endParaRPr/>
          </a:p>
          <a:p>
            <a:pPr indent="0" lvl="0" marL="0" rtl="0" algn="l">
              <a:spcBef>
                <a:spcPts val="1500"/>
              </a:spcBef>
              <a:spcAft>
                <a:spcPts val="0"/>
              </a:spcAft>
              <a:buNone/>
            </a:pPr>
            <a:r>
              <a:t/>
            </a:r>
            <a:endParaRPr/>
          </a:p>
          <a:p>
            <a:pPr indent="0" lvl="0" marL="0" rtl="0" algn="l">
              <a:spcBef>
                <a:spcPts val="1500"/>
              </a:spcBef>
              <a:spcAft>
                <a:spcPts val="0"/>
              </a:spcAft>
              <a:buNone/>
            </a:pPr>
            <a:r>
              <a:rPr lang="fr-CA" sz="2400"/>
              <a:t>Future work :</a:t>
            </a:r>
            <a:endParaRPr sz="2400"/>
          </a:p>
          <a:p>
            <a:pPr indent="0" lvl="0" marL="0" rtl="0" algn="l">
              <a:spcBef>
                <a:spcPts val="1500"/>
              </a:spcBef>
              <a:spcAft>
                <a:spcPts val="0"/>
              </a:spcAft>
              <a:buNone/>
            </a:pPr>
            <a:r>
              <a:rPr lang="fr-CA"/>
              <a:t>Query interpreter (NLP)</a:t>
            </a:r>
            <a:endParaRPr/>
          </a:p>
          <a:p>
            <a:pPr indent="0" lvl="0" marL="0" rtl="0" algn="l">
              <a:spcBef>
                <a:spcPts val="1500"/>
              </a:spcBef>
              <a:spcAft>
                <a:spcPts val="1500"/>
              </a:spcAft>
              <a:buNone/>
            </a:pPr>
            <a:r>
              <a:rPr lang="fr-CA"/>
              <a:t>Include experiments on automatic generation of workflows or selection of catalogues workflows taht are closest to a user query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Thèm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